
<file path=[Content_Types].xml><?xml version="1.0" encoding="utf-8"?>
<Types xmlns="http://schemas.openxmlformats.org/package/2006/content-types">
  <Default Extension="wdp" ContentType="image/vnd.ms-photo"/>
  <Default Extension="jpeg" ContentType="image/jpeg"/>
  <Default Extension="png" ContentType="image/png"/>
  <Default Extension="gif" ContentType="image/gif"/>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72" r:id="rId4"/>
  </p:sldMasterIdLst>
  <p:notesMasterIdLst>
    <p:notesMasterId r:id="rId9"/>
  </p:notesMasterIdLst>
  <p:sldIdLst>
    <p:sldId id="2016" r:id="rId5"/>
    <p:sldId id="1971" r:id="rId6"/>
    <p:sldId id="1972" r:id="rId7"/>
    <p:sldId id="1943" r:id="rId8"/>
    <p:sldId id="1994" r:id="rId10"/>
    <p:sldId id="1986" r:id="rId11"/>
    <p:sldId id="1945" r:id="rId12"/>
    <p:sldId id="1977" r:id="rId13"/>
    <p:sldId id="1987" r:id="rId14"/>
    <p:sldId id="1973" r:id="rId15"/>
    <p:sldId id="1953" r:id="rId16"/>
    <p:sldId id="1954" r:id="rId17"/>
    <p:sldId id="1958" r:id="rId18"/>
    <p:sldId id="1991" r:id="rId19"/>
    <p:sldId id="1959" r:id="rId20"/>
    <p:sldId id="1946" r:id="rId21"/>
    <p:sldId id="1978" r:id="rId22"/>
    <p:sldId id="1988" r:id="rId23"/>
    <p:sldId id="1962" r:id="rId24"/>
    <p:sldId id="1981" r:id="rId25"/>
    <p:sldId id="1993" r:id="rId26"/>
    <p:sldId id="1976" r:id="rId27"/>
    <p:sldId id="1974" r:id="rId28"/>
    <p:sldId id="1992" r:id="rId29"/>
    <p:sldId id="1979" r:id="rId30"/>
    <p:sldId id="1984" r:id="rId31"/>
  </p:sldIdLst>
  <p:sldSz cx="12192000" cy="6858000"/>
  <p:notesSz cx="6858000" cy="9144000"/>
  <p:embeddedFontLst>
    <p:embeddedFont>
      <p:font typeface="微软雅黑" panose="020B0503020204020204" charset="-122"/>
      <p:regular r:id="rId36"/>
    </p:embeddedFont>
    <p:embeddedFont>
      <p:font typeface="Calibri" panose="020F0502020204030204" charset="0"/>
      <p:regular r:id="rId37"/>
      <p:bold r:id="rId38"/>
      <p:italic r:id="rId39"/>
      <p:boldItalic r:id="rId40"/>
    </p:embeddedFont>
    <p:embeddedFont>
      <p:font typeface="黑体" panose="02010609060101010101" charset="-122"/>
      <p:regular r:id="rId41"/>
    </p:embeddedFont>
    <p:embeddedFont>
      <p:font typeface="等线" panose="02010600030101010101" charset="-122"/>
      <p:regular r:id="rId42"/>
    </p:embeddedFont>
    <p:embeddedFont>
      <p:font typeface="等线 Light" panose="02010600030101010101" charset="-122"/>
      <p:regular r:id="rId43"/>
    </p:embeddedFont>
    <p:embeddedFont>
      <p:font typeface="华文新魏" panose="02010800040101010101" pitchFamily="2" charset="-122"/>
      <p:regular r:id="rId4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0248" initials="1" lastIdx="0" clrIdx="0"/>
  <p:cmAuthor id="2" name="作者" initials="作" lastIdx="0" clrIdx="1"/>
  <p:cmAuthor id="3" name="li jun" initials="l" lastIdx="0" clrIdx="0"/>
  <p:cmAuthor id="4" name="Mia Vida Villanueva" initials="M" lastIdx="0" clrIdx="0"/>
  <p:cmAuthor id="5" name="1206988966@qq.com" initials="1" lastIdx="0" clrIdx="2"/>
  <p:cmAuthor id="6" name="姜伟光" initials="姜" lastIdx="0" clrIdx="0"/>
  <p:cmAuthor id="7" name="Administrator" initials="A" lastIdx="0" clrIdx="3"/>
  <p:cmAuthor id="8" name="宋洁然" initials="宋" lastIdx="0" clrIdx="1"/>
  <p:cmAuthor id="9" name="ming qiu" initials="m" lastIdx="0" clrIdx="1"/>
  <p:cmAuthor id="0" name="user" initials="" lastIdx="0" clrIdx="0"/>
  <p:cmAuthor id="10" name="未知用户4" initials="未" lastIdx="0" clrIdx="0"/>
  <p:cmAuthor id="11" name="Admin" initials="A" lastIdx="0" clrIdx="0"/>
  <p:cmAuthor id="13" name="CommUser" initials="C" lastIdx="0" clrIdx="0"/>
  <p:cmAuthor id="14" name="zq" initials="z" lastIdx="0" clrIdx="0"/>
  <p:cmAuthor id="15" name="viola_yang" initials="v" lastIdx="0" clrIdx="0"/>
  <p:cmAuthor id="16" name="志龙 姜" initials="志" lastIdx="0" clrIdx="0"/>
  <p:cmAuthor id="17" name="SHMILY" initials="S" lastIdx="0" clrIdx="0"/>
  <p:cmAuthor id="18" name="admin" initials="a" lastIdx="0" clrIdx="0"/>
  <p:cmAuthor id="19" name="Tracy Chen" initials="T" lastIdx="0" clrIdx="0"/>
  <p:cmAuthor id="20" name="dongwc0205" initials="d" lastIdx="0" clrIdx="15"/>
  <p:cmAuthor id="21" name="Hi_ Young" initials="H" lastIdx="0" clrIdx="0"/>
  <p:cmAuthor id="22" name="pangyt" initials="p" lastIdx="0" clrIdx="0"/>
  <p:cmAuthor id="23" name="easonyoun" initials="e" lastIdx="0" clrIdx="0"/>
  <p:cmAuthor id="24" name="zhouyangfan" initials="z" lastIdx="0" clrIdx="0"/>
  <p:cmAuthor id="25" name="tplife" initials="t" lastIdx="0" clrIdx="0"/>
  <p:cmAuthor id="26" name="??" initials="?" lastIdx="0" clrIdx="0"/>
  <p:cmAuthor id="12" name="12279" initials="1" lastIdx="1" clrIdx="11"/>
  <p:cmAuthor id="1483810881" name="WPS_1679281038" initials="W" lastIdx="0" clrIdx="2"/>
  <p:cmAuthor id="2001" name="骆倩怡_Znauj26B" initials="authorId_382814100" lastIdx="0" clrIdx="0"/>
  <p:cmAuthor id="30" name="1875839796@qq.com" initials="" lastIdx="0" clrIdx="29"/>
  <p:cmAuthor id="31" name="熊仪_aYju7RJj" initials="熊" lastIdx="0" clrIdx="30"/>
  <p:cmAuthor id="32" name="yifei" initials="y" lastIdx="0" clrIdx="31"/>
  <p:cmAuthor id="33" name="kingsoft" initials="k" lastIdx="0" clrIdx="32"/>
  <p:cmAuthor id="34" name="ADMIN" initials="A" lastIdx="0" clrIdx="33"/>
  <p:cmAuthor id="35" name="zhouzean" initials="z" lastIdx="0" clrIdx="34"/>
  <p:cmAuthor id="36" name="李鹏飞_6bQfzI3a" initials="李" lastIdx="0" clrIdx="35"/>
  <p:cmAuthor id="37" name="李晓菲_MZFnUzi6" initials="李" lastIdx="0" clrIdx="36"/>
  <p:cmAuthor id="38" name="小珞_QjMfU7FR" initials="小" lastIdx="0" clrIdx="37"/>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EFE3"/>
    <a:srgbClr val="FFFBF8"/>
    <a:srgbClr val="FFFFFF"/>
    <a:srgbClr val="000000"/>
    <a:srgbClr val="9F80BC"/>
    <a:srgbClr val="D8C7E5"/>
    <a:srgbClr val="1E0D2B"/>
    <a:srgbClr val="720000"/>
    <a:srgbClr val="9A0000"/>
    <a:srgbClr val="803D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6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4" Type="http://schemas.openxmlformats.org/officeDocument/2006/relationships/font" Target="fonts/font9.fntdata"/><Relationship Id="rId43" Type="http://schemas.openxmlformats.org/officeDocument/2006/relationships/font" Target="fonts/font8.fntdata"/><Relationship Id="rId42" Type="http://schemas.openxmlformats.org/officeDocument/2006/relationships/font" Target="fonts/font7.fntdata"/><Relationship Id="rId41" Type="http://schemas.openxmlformats.org/officeDocument/2006/relationships/font" Target="fonts/font6.fntdata"/><Relationship Id="rId40" Type="http://schemas.openxmlformats.org/officeDocument/2006/relationships/font" Target="fonts/font5.fntdata"/><Relationship Id="rId4" Type="http://schemas.openxmlformats.org/officeDocument/2006/relationships/slideMaster" Target="slideMasters/slideMaster3.xml"/><Relationship Id="rId39" Type="http://schemas.openxmlformats.org/officeDocument/2006/relationships/font" Target="fonts/font4.fntdata"/><Relationship Id="rId38" Type="http://schemas.openxmlformats.org/officeDocument/2006/relationships/font" Target="fonts/font3.fntdata"/><Relationship Id="rId37" Type="http://schemas.openxmlformats.org/officeDocument/2006/relationships/font" Target="fonts/font2.fntdata"/><Relationship Id="rId36" Type="http://schemas.openxmlformats.org/officeDocument/2006/relationships/font" Target="fonts/font1.fntdata"/><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121917" tIns="60958" rIns="121917" bIns="60958"/>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a:prstGeom prst="rect">
            <a:avLst/>
          </a:prstGeom>
        </p:spPr>
        <p:txBody>
          <a:bodyPr lIns="121917" tIns="60958" rIns="121917" bIns="60958"/>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600" y="6356351"/>
            <a:ext cx="4114800" cy="365125"/>
          </a:xfrm>
          <a:prstGeom prst="rect">
            <a:avLst/>
          </a:prstGeom>
        </p:spPr>
        <p:txBody>
          <a:bodyPr lIns="121917" tIns="60958" rIns="121917" bIns="60958"/>
          <a:lstStyle>
            <a:lvl1pPr>
              <a:defRPr/>
            </a:lvl1pPr>
          </a:lstStyle>
          <a:p>
            <a:endParaRPr lang="zh-CN" altLang="zh-CN"/>
          </a:p>
        </p:txBody>
      </p:sp>
      <p:sp>
        <p:nvSpPr>
          <p:cNvPr id="5" name="幻灯片编号占位符 4"/>
          <p:cNvSpPr>
            <a:spLocks noGrp="1"/>
          </p:cNvSpPr>
          <p:nvPr>
            <p:ph type="sldNum" sz="quarter" idx="12"/>
          </p:nvPr>
        </p:nvSpPr>
        <p:spPr>
          <a:xfrm>
            <a:off x="8610600" y="6356351"/>
            <a:ext cx="2743200" cy="365125"/>
          </a:xfrm>
          <a:prstGeom prst="rect">
            <a:avLst/>
          </a:prstGeom>
        </p:spPr>
        <p:txBody>
          <a:bodyPr lIns="121917" tIns="60958" rIns="121917" bIns="60958"/>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49"/>
            <a:ext cx="4011084" cy="1162051"/>
          </a:xfrm>
          <a:prstGeom prst="rect">
            <a:avLst/>
          </a:prstGeo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a:prstGeom prst="rect">
            <a:avLst/>
          </a:prstGeo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7"/>
            <a:ext cx="7315200" cy="8048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
        <p:nvSpPr>
          <p:cNvPr id="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
        <p:nvSpPr>
          <p:cNvPr id="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20" tIns="60961" rIns="121920" bIns="60961" numCol="1" anchor="t" anchorCtr="0" compatLnSpc="1"/>
          <a:lstStyle/>
          <a:p>
            <a:pPr>
              <a:lnSpc>
                <a:spcPct val="120000"/>
              </a:lnSpc>
            </a:pPr>
            <a:endParaRPr lang="zh-CN" altLang="en-US" sz="3200">
              <a:solidFill>
                <a:schemeClr val="tx2"/>
              </a:solidFill>
              <a:latin typeface="微软雅黑" panose="020B0503020204020204" charset="-122"/>
              <a:ea typeface="微软雅黑" panose="020B0503020204020204" charset="-122"/>
            </a:endParaRPr>
          </a:p>
        </p:txBody>
      </p:sp>
      <p:sp>
        <p:nvSpPr>
          <p:cNvPr id="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
        <p:nvSpPr>
          <p:cNvPr id="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
        <p:nvSpPr>
          <p:cNvPr id="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20" tIns="60961" rIns="121920" bIns="60961" numCol="1" anchor="t" anchorCtr="0" compatLnSpc="1"/>
          <a:lstStyle/>
          <a:p>
            <a:pPr>
              <a:lnSpc>
                <a:spcPct val="120000"/>
              </a:lnSpc>
            </a:pPr>
            <a:endParaRPr lang="zh-CN" altLang="en-US" sz="3200">
              <a:solidFill>
                <a:schemeClr val="tx2"/>
              </a:solidFill>
              <a:latin typeface="微软雅黑" panose="020B0503020204020204" charset="-122"/>
              <a:ea typeface="微软雅黑" panose="020B0503020204020204" charset="-122"/>
            </a:endParaRPr>
          </a:p>
        </p:txBody>
      </p:sp>
      <p:sp>
        <p:nvSpPr>
          <p:cNvPr id="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250" advClick="0" advTm="5000">
        <p14:switch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
        <p:nvSpPr>
          <p:cNvPr id="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
        <p:nvSpPr>
          <p:cNvPr id="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20" tIns="60961" rIns="121920" bIns="60961" numCol="1" anchor="t" anchorCtr="0" compatLnSpc="1"/>
          <a:lstStyle/>
          <a:p>
            <a:pPr>
              <a:lnSpc>
                <a:spcPct val="120000"/>
              </a:lnSpc>
            </a:pPr>
            <a:endParaRPr lang="zh-CN" altLang="en-US" sz="3200">
              <a:solidFill>
                <a:schemeClr val="tx2"/>
              </a:solidFill>
              <a:latin typeface="微软雅黑" panose="020B0503020204020204" charset="-122"/>
              <a:ea typeface="微软雅黑" panose="020B0503020204020204" charset="-122"/>
            </a:endParaRPr>
          </a:p>
        </p:txBody>
      </p:sp>
      <p:sp>
        <p:nvSpPr>
          <p:cNvPr id="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250" advClick="0" advTm="5000">
        <p14:flip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
        <p:nvSpPr>
          <p:cNvPr id="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
        <p:nvSpPr>
          <p:cNvPr id="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20" tIns="60961" rIns="121920" bIns="60961" numCol="1" anchor="t" anchorCtr="0" compatLnSpc="1"/>
          <a:lstStyle/>
          <a:p>
            <a:pPr>
              <a:lnSpc>
                <a:spcPct val="120000"/>
              </a:lnSpc>
            </a:pPr>
            <a:endParaRPr lang="zh-CN" altLang="en-US" sz="3200">
              <a:solidFill>
                <a:schemeClr val="tx2"/>
              </a:solidFill>
              <a:latin typeface="微软雅黑" panose="020B0503020204020204" charset="-122"/>
              <a:ea typeface="微软雅黑" panose="020B0503020204020204" charset="-122"/>
            </a:endParaRPr>
          </a:p>
        </p:txBody>
      </p:sp>
      <p:sp>
        <p:nvSpPr>
          <p:cNvPr id="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image" Target="../media/image1.jpeg"/><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4" name="图片 6" descr="logo横版 png"/>
          <p:cNvPicPr>
            <a:picLocks noChangeAspect="1"/>
          </p:cNvPicPr>
          <p:nvPr userDrawn="1"/>
        </p:nvPicPr>
        <p:blipFill>
          <a:blip r:embed="rId12"/>
          <a:stretch>
            <a:fillRect/>
          </a:stretch>
        </p:blipFill>
        <p:spPr>
          <a:xfrm>
            <a:off x="11480800" y="6350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cxnSp>
        <p:nvCxnSpPr>
          <p:cNvPr id="9" name="直接连接符 8"/>
          <p:cNvCxnSpPr/>
          <p:nvPr userDrawn="1"/>
        </p:nvCxnSpPr>
        <p:spPr>
          <a:xfrm>
            <a:off x="4847861" y="544100"/>
            <a:ext cx="710478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userDrawn="1"/>
        </p:nvGrpSpPr>
        <p:grpSpPr>
          <a:xfrm>
            <a:off x="861968" y="172516"/>
            <a:ext cx="3774964" cy="805031"/>
            <a:chOff x="903371" y="249943"/>
            <a:chExt cx="2831223" cy="679699"/>
          </a:xfrm>
        </p:grpSpPr>
        <p:sp>
          <p:nvSpPr>
            <p:cNvPr id="6" name="任意多边形 5"/>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 name="任意多边形 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C00000"/>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grpSp>
      <p:grpSp>
        <p:nvGrpSpPr>
          <p:cNvPr id="2" name="组合 1"/>
          <p:cNvGrpSpPr/>
          <p:nvPr userDrawn="1"/>
        </p:nvGrpSpPr>
        <p:grpSpPr>
          <a:xfrm>
            <a:off x="200787" y="63167"/>
            <a:ext cx="1212281" cy="952420"/>
            <a:chOff x="150590" y="47375"/>
            <a:chExt cx="909211" cy="714315"/>
          </a:xfrm>
        </p:grpSpPr>
        <p:grpSp>
          <p:nvGrpSpPr>
            <p:cNvPr id="13" name="组合 12"/>
            <p:cNvGrpSpPr/>
            <p:nvPr/>
          </p:nvGrpSpPr>
          <p:grpSpPr>
            <a:xfrm>
              <a:off x="179512" y="47375"/>
              <a:ext cx="714315" cy="714315"/>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anose="020B050302020402020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charset="-122"/>
                </a:endParaRPr>
              </a:p>
            </p:txBody>
          </p:sp>
        </p:grpSp>
        <p:sp>
          <p:nvSpPr>
            <p:cNvPr id="12" name="TextBox 11"/>
            <p:cNvSpPr txBox="1"/>
            <p:nvPr/>
          </p:nvSpPr>
          <p:spPr>
            <a:xfrm>
              <a:off x="150590" y="177242"/>
              <a:ext cx="909211" cy="407194"/>
            </a:xfrm>
            <a:prstGeom prst="rect">
              <a:avLst/>
            </a:prstGeom>
            <a:noFill/>
          </p:spPr>
          <p:txBody>
            <a:bodyPr wrap="square" rtlCol="0">
              <a:spAutoFit/>
            </a:bodyPr>
            <a:lstStyle/>
            <a:p>
              <a:r>
                <a:rPr lang="en-US" altLang="zh-CN" sz="2935" b="1">
                  <a:solidFill>
                    <a:srgbClr val="C00000"/>
                  </a:solidFill>
                  <a:latin typeface="Something Fishy" panose="020B0806030902050204" pitchFamily="34" charset="0"/>
                </a:rPr>
                <a:t>LOGO</a:t>
              </a:r>
              <a:endParaRPr lang="zh-CN" altLang="en-US" sz="2935" b="1">
                <a:solidFill>
                  <a:srgbClr val="C00000"/>
                </a:solidFill>
                <a:latin typeface="Something Fishy" panose="020B0806030902050204" pitchFamily="34" charset="0"/>
              </a:endParaRPr>
            </a:p>
          </p:txBody>
        </p:sp>
      </p:grpSp>
      <p:pic>
        <p:nvPicPr>
          <p:cNvPr id="23" name="图片 22"/>
          <p:cNvPicPr>
            <a:picLocks noChangeAspect="1"/>
          </p:cNvPicPr>
          <p:nvPr userDrawn="1"/>
        </p:nvPicPr>
        <p:blipFill rotWithShape="1">
          <a:blip r:embed="rId13" cstate="print"/>
          <a:srcRect/>
          <a:stretch>
            <a:fillRect/>
          </a:stretch>
        </p:blipFill>
        <p:spPr>
          <a:xfrm>
            <a:off x="239607" y="49107"/>
            <a:ext cx="992293" cy="949113"/>
          </a:xfrm>
          <a:prstGeom prst="rect">
            <a:avLst/>
          </a:prstGeom>
        </p:spPr>
      </p:pic>
      <p:pic>
        <p:nvPicPr>
          <p:cNvPr id="5124" name="图片 6" descr="logo横版 png"/>
          <p:cNvPicPr>
            <a:picLocks noChangeAspect="1"/>
          </p:cNvPicPr>
          <p:nvPr userDrawn="1"/>
        </p:nvPicPr>
        <p:blipFill>
          <a:blip r:embed="rId14"/>
          <a:stretch>
            <a:fillRect/>
          </a:stretch>
        </p:blipFill>
        <p:spPr>
          <a:xfrm>
            <a:off x="11480800" y="6350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2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2"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BA3B82-A7C2-4350-964A-B86F1CE825A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C178AD-6212-4FD1-A27C-53B1EDB173AB}"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80800" y="6350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image" Target="../media/image31.png"/><Relationship Id="rId5" Type="http://schemas.openxmlformats.org/officeDocument/2006/relationships/image" Target="../media/image8.GIF"/><Relationship Id="rId4" Type="http://schemas.openxmlformats.org/officeDocument/2006/relationships/image" Target="../media/image20.png"/><Relationship Id="rId3" Type="http://schemas.openxmlformats.org/officeDocument/2006/relationships/tags" Target="../tags/tag110.xml"/><Relationship Id="rId2" Type="http://schemas.openxmlformats.org/officeDocument/2006/relationships/image" Target="../media/image16.GIF"/><Relationship Id="rId1" Type="http://schemas.openxmlformats.org/officeDocument/2006/relationships/tags" Target="../tags/tag109.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image" Target="../media/image32.png"/><Relationship Id="rId4" Type="http://schemas.openxmlformats.org/officeDocument/2006/relationships/image" Target="../media/image8.GIF"/><Relationship Id="rId3" Type="http://schemas.openxmlformats.org/officeDocument/2006/relationships/image" Target="../media/image20.png"/><Relationship Id="rId2" Type="http://schemas.openxmlformats.org/officeDocument/2006/relationships/image" Target="../media/image16.GIF"/><Relationship Id="rId1" Type="http://schemas.openxmlformats.org/officeDocument/2006/relationships/tags" Target="../tags/tag111.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image" Target="../media/image33.png"/><Relationship Id="rId4" Type="http://schemas.openxmlformats.org/officeDocument/2006/relationships/image" Target="../media/image8.GIF"/><Relationship Id="rId3" Type="http://schemas.openxmlformats.org/officeDocument/2006/relationships/image" Target="../media/image20.png"/><Relationship Id="rId2" Type="http://schemas.openxmlformats.org/officeDocument/2006/relationships/image" Target="../media/image16.GIF"/><Relationship Id="rId1" Type="http://schemas.openxmlformats.org/officeDocument/2006/relationships/tags" Target="../tags/tag112.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image" Target="../media/image34.png"/><Relationship Id="rId4" Type="http://schemas.openxmlformats.org/officeDocument/2006/relationships/image" Target="../media/image8.GIF"/><Relationship Id="rId3" Type="http://schemas.openxmlformats.org/officeDocument/2006/relationships/image" Target="../media/image20.png"/><Relationship Id="rId2" Type="http://schemas.openxmlformats.org/officeDocument/2006/relationships/image" Target="../media/image16.GIF"/><Relationship Id="rId1" Type="http://schemas.openxmlformats.org/officeDocument/2006/relationships/tags" Target="../tags/tag113.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image" Target="../media/image35.png"/><Relationship Id="rId5" Type="http://schemas.openxmlformats.org/officeDocument/2006/relationships/image" Target="../media/image8.GIF"/><Relationship Id="rId4" Type="http://schemas.openxmlformats.org/officeDocument/2006/relationships/image" Target="../media/image20.png"/><Relationship Id="rId3" Type="http://schemas.openxmlformats.org/officeDocument/2006/relationships/image" Target="../media/image16.GIF"/><Relationship Id="rId2" Type="http://schemas.openxmlformats.org/officeDocument/2006/relationships/tags" Target="../tags/tag115.xml"/><Relationship Id="rId1" Type="http://schemas.openxmlformats.org/officeDocument/2006/relationships/tags" Target="../tags/tag114.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image" Target="../media/image36.png"/><Relationship Id="rId5" Type="http://schemas.openxmlformats.org/officeDocument/2006/relationships/image" Target="../media/image8.GIF"/><Relationship Id="rId4" Type="http://schemas.openxmlformats.org/officeDocument/2006/relationships/image" Target="../media/image20.png"/><Relationship Id="rId3" Type="http://schemas.openxmlformats.org/officeDocument/2006/relationships/image" Target="../media/image16.GIF"/><Relationship Id="rId2" Type="http://schemas.openxmlformats.org/officeDocument/2006/relationships/tags" Target="../tags/tag117.xml"/><Relationship Id="rId1" Type="http://schemas.openxmlformats.org/officeDocument/2006/relationships/tags" Target="../tags/tag116.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image" Target="../media/image8.GIF"/><Relationship Id="rId4" Type="http://schemas.openxmlformats.org/officeDocument/2006/relationships/image" Target="../media/image20.png"/><Relationship Id="rId3" Type="http://schemas.openxmlformats.org/officeDocument/2006/relationships/image" Target="../media/image37.png"/><Relationship Id="rId2" Type="http://schemas.openxmlformats.org/officeDocument/2006/relationships/image" Target="../media/image16.GIF"/><Relationship Id="rId1" Type="http://schemas.openxmlformats.org/officeDocument/2006/relationships/tags" Target="../tags/tag118.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image" Target="../media/image8.GIF"/><Relationship Id="rId4" Type="http://schemas.openxmlformats.org/officeDocument/2006/relationships/image" Target="../media/image20.png"/><Relationship Id="rId3" Type="http://schemas.openxmlformats.org/officeDocument/2006/relationships/image" Target="../media/image37.png"/><Relationship Id="rId2" Type="http://schemas.openxmlformats.org/officeDocument/2006/relationships/image" Target="../media/image16.GIF"/><Relationship Id="rId1" Type="http://schemas.openxmlformats.org/officeDocument/2006/relationships/tags" Target="../tags/tag119.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image" Target="../media/image40.GIF"/><Relationship Id="rId6" Type="http://schemas.openxmlformats.org/officeDocument/2006/relationships/image" Target="../media/image8.GIF"/><Relationship Id="rId5" Type="http://schemas.openxmlformats.org/officeDocument/2006/relationships/image" Target="../media/image20.pn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16.GIF"/><Relationship Id="rId1" Type="http://schemas.openxmlformats.org/officeDocument/2006/relationships/tags" Target="../tags/tag120.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image" Target="../media/image8.GIF"/><Relationship Id="rId3" Type="http://schemas.openxmlformats.org/officeDocument/2006/relationships/image" Target="../media/image20.png"/><Relationship Id="rId2" Type="http://schemas.openxmlformats.org/officeDocument/2006/relationships/image" Target="../media/image16.GIF"/><Relationship Id="rId1" Type="http://schemas.openxmlformats.org/officeDocument/2006/relationships/tags" Target="../tags/tag12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GIF"/><Relationship Id="rId2" Type="http://schemas.openxmlformats.org/officeDocument/2006/relationships/image" Target="../media/image7.png"/><Relationship Id="rId1" Type="http://schemas.openxmlformats.org/officeDocument/2006/relationships/image" Target="../media/image6.GIF"/></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image" Target="../media/image43.GIF"/><Relationship Id="rId5" Type="http://schemas.openxmlformats.org/officeDocument/2006/relationships/image" Target="../media/image42.png"/><Relationship Id="rId4" Type="http://schemas.openxmlformats.org/officeDocument/2006/relationships/image" Target="../media/image8.GIF"/><Relationship Id="rId3" Type="http://schemas.openxmlformats.org/officeDocument/2006/relationships/image" Target="../media/image20.png"/><Relationship Id="rId2" Type="http://schemas.openxmlformats.org/officeDocument/2006/relationships/tags" Target="../tags/tag122.xml"/><Relationship Id="rId1" Type="http://schemas.openxmlformats.org/officeDocument/2006/relationships/image" Target="../media/image16.GIF"/></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image" Target="../media/image27.png"/><Relationship Id="rId7" Type="http://schemas.openxmlformats.org/officeDocument/2006/relationships/image" Target="../media/image45.GIF"/><Relationship Id="rId6" Type="http://schemas.openxmlformats.org/officeDocument/2006/relationships/image" Target="../media/image44.GIF"/><Relationship Id="rId5" Type="http://schemas.openxmlformats.org/officeDocument/2006/relationships/image" Target="../media/image7.png"/><Relationship Id="rId4" Type="http://schemas.openxmlformats.org/officeDocument/2006/relationships/image" Target="../media/image8.GIF"/><Relationship Id="rId3" Type="http://schemas.openxmlformats.org/officeDocument/2006/relationships/image" Target="../media/image20.png"/><Relationship Id="rId2" Type="http://schemas.openxmlformats.org/officeDocument/2006/relationships/tags" Target="../tags/tag123.xml"/><Relationship Id="rId1" Type="http://schemas.openxmlformats.org/officeDocument/2006/relationships/image" Target="../media/image16.GIF"/></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image" Target="../media/image46.png"/><Relationship Id="rId4" Type="http://schemas.openxmlformats.org/officeDocument/2006/relationships/tags" Target="../tags/tag124.xml"/><Relationship Id="rId3" Type="http://schemas.openxmlformats.org/officeDocument/2006/relationships/image" Target="../media/image8.GIF"/><Relationship Id="rId2" Type="http://schemas.openxmlformats.org/officeDocument/2006/relationships/image" Target="../media/image20.png"/><Relationship Id="rId1" Type="http://schemas.openxmlformats.org/officeDocument/2006/relationships/image" Target="../media/image16.GIF"/></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image" Target="../media/image49.png"/><Relationship Id="rId4" Type="http://schemas.openxmlformats.org/officeDocument/2006/relationships/image" Target="../media/image48.emf"/><Relationship Id="rId3" Type="http://schemas.openxmlformats.org/officeDocument/2006/relationships/tags" Target="../tags/tag125.xml"/><Relationship Id="rId2" Type="http://schemas.openxmlformats.org/officeDocument/2006/relationships/image" Target="../media/image16.GIF"/><Relationship Id="rId1" Type="http://schemas.openxmlformats.org/officeDocument/2006/relationships/image" Target="../media/image47.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image" Target="../media/image49.png"/><Relationship Id="rId4" Type="http://schemas.openxmlformats.org/officeDocument/2006/relationships/image" Target="../media/image47.png"/><Relationship Id="rId3" Type="http://schemas.openxmlformats.org/officeDocument/2006/relationships/image" Target="../media/image48.emf"/><Relationship Id="rId2" Type="http://schemas.openxmlformats.org/officeDocument/2006/relationships/tags" Target="../tags/tag126.xml"/><Relationship Id="rId1" Type="http://schemas.openxmlformats.org/officeDocument/2006/relationships/image" Target="../media/image16.GIF"/></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image" Target="../media/image50.png"/><Relationship Id="rId6" Type="http://schemas.microsoft.com/office/2007/relationships/media" Target="../media/media1.mp4"/><Relationship Id="rId5" Type="http://schemas.openxmlformats.org/officeDocument/2006/relationships/video" Target="../media/media1.mp4"/><Relationship Id="rId4" Type="http://schemas.openxmlformats.org/officeDocument/2006/relationships/image" Target="../media/image8.GIF"/><Relationship Id="rId3" Type="http://schemas.openxmlformats.org/officeDocument/2006/relationships/image" Target="../media/image20.png"/><Relationship Id="rId2" Type="http://schemas.openxmlformats.org/officeDocument/2006/relationships/tags" Target="../tags/tag127.xml"/><Relationship Id="rId1" Type="http://schemas.openxmlformats.org/officeDocument/2006/relationships/image" Target="../media/image16.GIF"/></Relationships>
</file>

<file path=ppt/slides/_rels/slide26.xml.rels><?xml version="1.0" encoding="UTF-8" standalone="yes"?>
<Relationships xmlns="http://schemas.openxmlformats.org/package/2006/relationships"><Relationship Id="rId9" Type="http://schemas.openxmlformats.org/officeDocument/2006/relationships/image" Target="../media/image52.png"/><Relationship Id="rId8" Type="http://schemas.openxmlformats.org/officeDocument/2006/relationships/image" Target="../media/image8.GIF"/><Relationship Id="rId7" Type="http://schemas.openxmlformats.org/officeDocument/2006/relationships/image" Target="../media/image7.png"/><Relationship Id="rId6" Type="http://schemas.openxmlformats.org/officeDocument/2006/relationships/image" Target="../media/image51.GIF"/><Relationship Id="rId5" Type="http://schemas.openxmlformats.org/officeDocument/2006/relationships/image" Target="../media/image16.GIF"/><Relationship Id="rId4" Type="http://schemas.openxmlformats.org/officeDocument/2006/relationships/tags" Target="../tags/tag128.xml"/><Relationship Id="rId3" Type="http://schemas.openxmlformats.org/officeDocument/2006/relationships/image" Target="../media/image10.png"/><Relationship Id="rId2" Type="http://schemas.microsoft.com/office/2007/relationships/hdphoto" Target="../media/hdphoto1.wdp"/><Relationship Id="rId10" Type="http://schemas.openxmlformats.org/officeDocument/2006/relationships/slideLayout" Target="../slideLayouts/slideLayout31.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95" Type="http://schemas.openxmlformats.org/officeDocument/2006/relationships/slideLayout" Target="../slideLayouts/slideLayout31.xml"/><Relationship Id="rId94" Type="http://schemas.openxmlformats.org/officeDocument/2006/relationships/image" Target="../media/image8.GIF"/><Relationship Id="rId93" Type="http://schemas.openxmlformats.org/officeDocument/2006/relationships/image" Target="../media/image20.png"/><Relationship Id="rId92" Type="http://schemas.openxmlformats.org/officeDocument/2006/relationships/tags" Target="../tags/tag80.xml"/><Relationship Id="rId91" Type="http://schemas.openxmlformats.org/officeDocument/2006/relationships/tags" Target="../tags/tag79.xml"/><Relationship Id="rId90" Type="http://schemas.openxmlformats.org/officeDocument/2006/relationships/tags" Target="../tags/tag78.xml"/><Relationship Id="rId9" Type="http://schemas.openxmlformats.org/officeDocument/2006/relationships/image" Target="../media/image15.png"/><Relationship Id="rId89" Type="http://schemas.openxmlformats.org/officeDocument/2006/relationships/tags" Target="../tags/tag77.xml"/><Relationship Id="rId88" Type="http://schemas.openxmlformats.org/officeDocument/2006/relationships/tags" Target="../tags/tag76.xml"/><Relationship Id="rId87" Type="http://schemas.openxmlformats.org/officeDocument/2006/relationships/tags" Target="../tags/tag75.xml"/><Relationship Id="rId86" Type="http://schemas.openxmlformats.org/officeDocument/2006/relationships/tags" Target="../tags/tag74.xml"/><Relationship Id="rId85" Type="http://schemas.openxmlformats.org/officeDocument/2006/relationships/tags" Target="../tags/tag73.xml"/><Relationship Id="rId84" Type="http://schemas.openxmlformats.org/officeDocument/2006/relationships/tags" Target="../tags/tag72.xml"/><Relationship Id="rId83" Type="http://schemas.openxmlformats.org/officeDocument/2006/relationships/tags" Target="../tags/tag71.xml"/><Relationship Id="rId82" Type="http://schemas.openxmlformats.org/officeDocument/2006/relationships/tags" Target="../tags/tag70.xml"/><Relationship Id="rId81" Type="http://schemas.openxmlformats.org/officeDocument/2006/relationships/tags" Target="../tags/tag69.xml"/><Relationship Id="rId80" Type="http://schemas.openxmlformats.org/officeDocument/2006/relationships/tags" Target="../tags/tag68.xml"/><Relationship Id="rId8" Type="http://schemas.openxmlformats.org/officeDocument/2006/relationships/tags" Target="../tags/tag1.xml"/><Relationship Id="rId79" Type="http://schemas.openxmlformats.org/officeDocument/2006/relationships/tags" Target="../tags/tag67.xml"/><Relationship Id="rId78" Type="http://schemas.openxmlformats.org/officeDocument/2006/relationships/tags" Target="../tags/tag66.xml"/><Relationship Id="rId77" Type="http://schemas.openxmlformats.org/officeDocument/2006/relationships/tags" Target="../tags/tag65.xml"/><Relationship Id="rId76" Type="http://schemas.openxmlformats.org/officeDocument/2006/relationships/tags" Target="../tags/tag64.xml"/><Relationship Id="rId75" Type="http://schemas.openxmlformats.org/officeDocument/2006/relationships/tags" Target="../tags/tag63.xml"/><Relationship Id="rId74" Type="http://schemas.openxmlformats.org/officeDocument/2006/relationships/tags" Target="../tags/tag62.xml"/><Relationship Id="rId73" Type="http://schemas.openxmlformats.org/officeDocument/2006/relationships/tags" Target="../tags/tag61.xml"/><Relationship Id="rId72" Type="http://schemas.openxmlformats.org/officeDocument/2006/relationships/tags" Target="../tags/tag60.xml"/><Relationship Id="rId71" Type="http://schemas.openxmlformats.org/officeDocument/2006/relationships/tags" Target="../tags/tag59.xml"/><Relationship Id="rId70" Type="http://schemas.openxmlformats.org/officeDocument/2006/relationships/tags" Target="../tags/tag58.xml"/><Relationship Id="rId7" Type="http://schemas.openxmlformats.org/officeDocument/2006/relationships/image" Target="../media/image14.png"/><Relationship Id="rId69" Type="http://schemas.openxmlformats.org/officeDocument/2006/relationships/tags" Target="../tags/tag57.xml"/><Relationship Id="rId68" Type="http://schemas.openxmlformats.org/officeDocument/2006/relationships/tags" Target="../tags/tag56.xml"/><Relationship Id="rId67" Type="http://schemas.openxmlformats.org/officeDocument/2006/relationships/tags" Target="../tags/tag55.xml"/><Relationship Id="rId66" Type="http://schemas.openxmlformats.org/officeDocument/2006/relationships/tags" Target="../tags/tag54.xml"/><Relationship Id="rId65" Type="http://schemas.openxmlformats.org/officeDocument/2006/relationships/tags" Target="../tags/tag53.xml"/><Relationship Id="rId64" Type="http://schemas.openxmlformats.org/officeDocument/2006/relationships/tags" Target="../tags/tag52.xml"/><Relationship Id="rId63" Type="http://schemas.openxmlformats.org/officeDocument/2006/relationships/tags" Target="../tags/tag51.xml"/><Relationship Id="rId62" Type="http://schemas.openxmlformats.org/officeDocument/2006/relationships/tags" Target="../tags/tag50.xml"/><Relationship Id="rId61" Type="http://schemas.openxmlformats.org/officeDocument/2006/relationships/tags" Target="../tags/tag49.xml"/><Relationship Id="rId60" Type="http://schemas.openxmlformats.org/officeDocument/2006/relationships/tags" Target="../tags/tag48.xml"/><Relationship Id="rId6" Type="http://schemas.openxmlformats.org/officeDocument/2006/relationships/image" Target="../media/image13.png"/><Relationship Id="rId59" Type="http://schemas.openxmlformats.org/officeDocument/2006/relationships/tags" Target="../tags/tag47.xml"/><Relationship Id="rId58" Type="http://schemas.openxmlformats.org/officeDocument/2006/relationships/tags" Target="../tags/tag46.xml"/><Relationship Id="rId57" Type="http://schemas.openxmlformats.org/officeDocument/2006/relationships/tags" Target="../tags/tag45.xml"/><Relationship Id="rId56" Type="http://schemas.openxmlformats.org/officeDocument/2006/relationships/tags" Target="../tags/tag44.xml"/><Relationship Id="rId55" Type="http://schemas.openxmlformats.org/officeDocument/2006/relationships/tags" Target="../tags/tag43.xml"/><Relationship Id="rId54" Type="http://schemas.openxmlformats.org/officeDocument/2006/relationships/tags" Target="../tags/tag42.xml"/><Relationship Id="rId53" Type="http://schemas.openxmlformats.org/officeDocument/2006/relationships/tags" Target="../tags/tag41.xml"/><Relationship Id="rId52" Type="http://schemas.openxmlformats.org/officeDocument/2006/relationships/tags" Target="../tags/tag40.xml"/><Relationship Id="rId51" Type="http://schemas.openxmlformats.org/officeDocument/2006/relationships/tags" Target="../tags/tag39.xml"/><Relationship Id="rId50" Type="http://schemas.openxmlformats.org/officeDocument/2006/relationships/tags" Target="../tags/tag38.xml"/><Relationship Id="rId5" Type="http://schemas.openxmlformats.org/officeDocument/2006/relationships/image" Target="../media/image12.png"/><Relationship Id="rId49" Type="http://schemas.openxmlformats.org/officeDocument/2006/relationships/tags" Target="../tags/tag37.xml"/><Relationship Id="rId48" Type="http://schemas.openxmlformats.org/officeDocument/2006/relationships/tags" Target="../tags/tag36.xml"/><Relationship Id="rId47" Type="http://schemas.openxmlformats.org/officeDocument/2006/relationships/tags" Target="../tags/tag35.xml"/><Relationship Id="rId46" Type="http://schemas.openxmlformats.org/officeDocument/2006/relationships/tags" Target="../tags/tag34.xml"/><Relationship Id="rId45" Type="http://schemas.openxmlformats.org/officeDocument/2006/relationships/tags" Target="../tags/tag33.xml"/><Relationship Id="rId44" Type="http://schemas.openxmlformats.org/officeDocument/2006/relationships/tags" Target="../tags/tag32.xml"/><Relationship Id="rId43" Type="http://schemas.openxmlformats.org/officeDocument/2006/relationships/tags" Target="../tags/tag31.xml"/><Relationship Id="rId42" Type="http://schemas.openxmlformats.org/officeDocument/2006/relationships/tags" Target="../tags/tag30.xml"/><Relationship Id="rId41" Type="http://schemas.openxmlformats.org/officeDocument/2006/relationships/tags" Target="../tags/tag29.xml"/><Relationship Id="rId40" Type="http://schemas.openxmlformats.org/officeDocument/2006/relationships/tags" Target="../tags/tag28.xml"/><Relationship Id="rId4" Type="http://schemas.openxmlformats.org/officeDocument/2006/relationships/image" Target="../media/image11.png"/><Relationship Id="rId39" Type="http://schemas.openxmlformats.org/officeDocument/2006/relationships/tags" Target="../tags/tag27.xml"/><Relationship Id="rId38" Type="http://schemas.openxmlformats.org/officeDocument/2006/relationships/tags" Target="../tags/tag26.xml"/><Relationship Id="rId37" Type="http://schemas.openxmlformats.org/officeDocument/2006/relationships/tags" Target="../tags/tag25.xml"/><Relationship Id="rId36" Type="http://schemas.openxmlformats.org/officeDocument/2006/relationships/tags" Target="../tags/tag24.xml"/><Relationship Id="rId35" Type="http://schemas.openxmlformats.org/officeDocument/2006/relationships/tags" Target="../tags/tag23.xml"/><Relationship Id="rId34" Type="http://schemas.openxmlformats.org/officeDocument/2006/relationships/tags" Target="../tags/tag22.xml"/><Relationship Id="rId33" Type="http://schemas.openxmlformats.org/officeDocument/2006/relationships/tags" Target="../tags/tag21.xml"/><Relationship Id="rId32" Type="http://schemas.openxmlformats.org/officeDocument/2006/relationships/tags" Target="../tags/tag20.xml"/><Relationship Id="rId31" Type="http://schemas.openxmlformats.org/officeDocument/2006/relationships/tags" Target="../tags/tag19.xml"/><Relationship Id="rId30" Type="http://schemas.openxmlformats.org/officeDocument/2006/relationships/tags" Target="../tags/tag18.xml"/><Relationship Id="rId3" Type="http://schemas.openxmlformats.org/officeDocument/2006/relationships/image" Target="../media/image10.png"/><Relationship Id="rId29" Type="http://schemas.openxmlformats.org/officeDocument/2006/relationships/tags" Target="../tags/tag17.xml"/><Relationship Id="rId28" Type="http://schemas.openxmlformats.org/officeDocument/2006/relationships/tags" Target="../tags/tag16.xml"/><Relationship Id="rId27" Type="http://schemas.openxmlformats.org/officeDocument/2006/relationships/tags" Target="../tags/tag15.xml"/><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tags" Target="../tags/tag12.xml"/><Relationship Id="rId23" Type="http://schemas.openxmlformats.org/officeDocument/2006/relationships/tags" Target="../tags/tag11.xml"/><Relationship Id="rId22" Type="http://schemas.openxmlformats.org/officeDocument/2006/relationships/tags" Target="../tags/tag10.xml"/><Relationship Id="rId21" Type="http://schemas.openxmlformats.org/officeDocument/2006/relationships/tags" Target="../tags/tag9.xml"/><Relationship Id="rId20" Type="http://schemas.openxmlformats.org/officeDocument/2006/relationships/tags" Target="../tags/tag8.xml"/><Relationship Id="rId2" Type="http://schemas.microsoft.com/office/2007/relationships/hdphoto" Target="../media/hdphoto1.wdp"/><Relationship Id="rId19" Type="http://schemas.openxmlformats.org/officeDocument/2006/relationships/tags" Target="../tags/tag7.xml"/><Relationship Id="rId18" Type="http://schemas.openxmlformats.org/officeDocument/2006/relationships/tags" Target="../tags/tag6.xml"/><Relationship Id="rId17" Type="http://schemas.openxmlformats.org/officeDocument/2006/relationships/tags" Target="../tags/tag5.xml"/><Relationship Id="rId16" Type="http://schemas.openxmlformats.org/officeDocument/2006/relationships/tags" Target="../tags/tag4.xml"/><Relationship Id="rId15" Type="http://schemas.openxmlformats.org/officeDocument/2006/relationships/tags" Target="../tags/tag3.xml"/><Relationship Id="rId14" Type="http://schemas.openxmlformats.org/officeDocument/2006/relationships/tags" Target="../tags/tag2.xml"/><Relationship Id="rId13" Type="http://schemas.openxmlformats.org/officeDocument/2006/relationships/image" Target="../media/image19.GIF"/><Relationship Id="rId12" Type="http://schemas.openxmlformats.org/officeDocument/2006/relationships/image" Target="../media/image18.png"/><Relationship Id="rId11" Type="http://schemas.openxmlformats.org/officeDocument/2006/relationships/image" Target="../media/image17.GIF"/><Relationship Id="rId10" Type="http://schemas.openxmlformats.org/officeDocument/2006/relationships/image" Target="../media/image16.GIF"/><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image" Target="../media/image22.png"/><Relationship Id="rId5" Type="http://schemas.openxmlformats.org/officeDocument/2006/relationships/image" Target="../media/image8.GIF"/><Relationship Id="rId4" Type="http://schemas.openxmlformats.org/officeDocument/2006/relationships/image" Target="../media/image20.png"/><Relationship Id="rId3" Type="http://schemas.openxmlformats.org/officeDocument/2006/relationships/image" Target="../media/image21.png"/><Relationship Id="rId2" Type="http://schemas.openxmlformats.org/officeDocument/2006/relationships/image" Target="../media/image16.GIF"/><Relationship Id="rId12" Type="http://schemas.openxmlformats.org/officeDocument/2006/relationships/notesSlide" Target="../notesSlides/notesSlide1.xml"/><Relationship Id="rId11" Type="http://schemas.openxmlformats.org/officeDocument/2006/relationships/slideLayout" Target="../slideLayouts/slideLayout31.xml"/><Relationship Id="rId10" Type="http://schemas.openxmlformats.org/officeDocument/2006/relationships/image" Target="../media/image23.png"/><Relationship Id="rId1" Type="http://schemas.openxmlformats.org/officeDocument/2006/relationships/tags" Target="../tags/tag81.xml"/></Relationships>
</file>

<file path=ppt/slides/_rels/slide5.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image" Target="../media/image22.png"/><Relationship Id="rId5" Type="http://schemas.openxmlformats.org/officeDocument/2006/relationships/image" Target="../media/image8.GIF"/><Relationship Id="rId4" Type="http://schemas.openxmlformats.org/officeDocument/2006/relationships/image" Target="../media/image20.png"/><Relationship Id="rId3" Type="http://schemas.openxmlformats.org/officeDocument/2006/relationships/image" Target="../media/image21.png"/><Relationship Id="rId2" Type="http://schemas.openxmlformats.org/officeDocument/2006/relationships/image" Target="../media/image16.GIF"/><Relationship Id="rId19" Type="http://schemas.openxmlformats.org/officeDocument/2006/relationships/notesSlide" Target="../notesSlides/notesSlide2.xml"/><Relationship Id="rId18" Type="http://schemas.openxmlformats.org/officeDocument/2006/relationships/slideLayout" Target="../slideLayouts/slideLayout31.xml"/><Relationship Id="rId17" Type="http://schemas.openxmlformats.org/officeDocument/2006/relationships/tags" Target="../tags/tag95.xml"/><Relationship Id="rId16" Type="http://schemas.openxmlformats.org/officeDocument/2006/relationships/image" Target="../media/image24.png"/><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tags" Target="../tags/tag85.xml"/></Relationships>
</file>

<file path=ppt/slides/_rels/slide6.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22.png"/><Relationship Id="rId5" Type="http://schemas.openxmlformats.org/officeDocument/2006/relationships/image" Target="../media/image8.GIF"/><Relationship Id="rId4" Type="http://schemas.openxmlformats.org/officeDocument/2006/relationships/image" Target="../media/image20.png"/><Relationship Id="rId3" Type="http://schemas.openxmlformats.org/officeDocument/2006/relationships/image" Target="../media/image21.png"/><Relationship Id="rId2" Type="http://schemas.openxmlformats.org/officeDocument/2006/relationships/image" Target="../media/image16.GIF"/><Relationship Id="rId11" Type="http://schemas.openxmlformats.org/officeDocument/2006/relationships/notesSlide" Target="../notesSlides/notesSlide3.xml"/><Relationship Id="rId10" Type="http://schemas.openxmlformats.org/officeDocument/2006/relationships/slideLayout" Target="../slideLayouts/slideLayout31.xml"/><Relationship Id="rId1" Type="http://schemas.openxmlformats.org/officeDocument/2006/relationships/tags" Target="../tags/tag96.xml"/></Relationships>
</file>

<file path=ppt/slides/_rels/slide7.xml.rels><?xml version="1.0" encoding="UTF-8" standalone="yes"?>
<Relationships xmlns="http://schemas.openxmlformats.org/package/2006/relationships"><Relationship Id="rId9" Type="http://schemas.openxmlformats.org/officeDocument/2006/relationships/image" Target="../media/image8.GIF"/><Relationship Id="rId8" Type="http://schemas.openxmlformats.org/officeDocument/2006/relationships/image" Target="../media/image20.png"/><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image" Target="../media/image16.GIF"/><Relationship Id="rId2" Type="http://schemas.openxmlformats.org/officeDocument/2006/relationships/tags" Target="../tags/tag100.xml"/><Relationship Id="rId10" Type="http://schemas.openxmlformats.org/officeDocument/2006/relationships/slideLayout" Target="../slideLayouts/slideLayout31.xml"/><Relationship Id="rId1"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image" Target="../media/image28.GIF"/><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8.GIF"/><Relationship Id="rId3" Type="http://schemas.openxmlformats.org/officeDocument/2006/relationships/image" Target="../media/image20.png"/><Relationship Id="rId2" Type="http://schemas.openxmlformats.org/officeDocument/2006/relationships/tags" Target="../tags/tag105.xml"/><Relationship Id="rId1" Type="http://schemas.openxmlformats.org/officeDocument/2006/relationships/image" Target="../media/image16.GIF"/></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image" Target="../media/image8.GIF"/><Relationship Id="rId7" Type="http://schemas.openxmlformats.org/officeDocument/2006/relationships/image" Target="../media/image20.png"/><Relationship Id="rId6" Type="http://schemas.openxmlformats.org/officeDocument/2006/relationships/image" Target="../media/image30.png"/><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image" Target="../media/image16.GIF"/><Relationship Id="rId2" Type="http://schemas.openxmlformats.org/officeDocument/2006/relationships/tags" Target="../tags/tag106.xml"/><Relationship Id="rId1" Type="http://schemas.openxmlformats.org/officeDocument/2006/relationships/image" Target="../media/image2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290320" y="16700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graphicFrame>
        <p:nvGraphicFramePr>
          <p:cNvPr id="5" name="表格 4"/>
          <p:cNvGraphicFramePr/>
          <p:nvPr>
            <p:custDataLst>
              <p:tags r:id="rId3"/>
            </p:custDataLst>
          </p:nvPr>
        </p:nvGraphicFramePr>
        <p:xfrm>
          <a:off x="132715" y="772795"/>
          <a:ext cx="11980545" cy="5795645"/>
        </p:xfrm>
        <a:graphic>
          <a:graphicData uri="http://schemas.openxmlformats.org/drawingml/2006/table">
            <a:tbl>
              <a:tblPr firstRow="1" bandRow="1">
                <a:tableStyleId>{5940675A-B579-460E-94D1-54222C63F5DA}</a:tableStyleId>
              </a:tblPr>
              <a:tblGrid>
                <a:gridCol w="2040890"/>
                <a:gridCol w="2359660"/>
                <a:gridCol w="7579995"/>
              </a:tblGrid>
              <a:tr h="365760">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429885">
                <a:tc>
                  <a:txBody>
                    <a:bodyPr/>
                    <a:p>
                      <a:pPr indent="0">
                        <a:buNone/>
                      </a:pPr>
                      <a:endParaRPr lang="en-US" sz="2400" b="0">
                        <a:latin typeface="黑体" panose="02010609060101010101" charset="-122"/>
                        <a:ea typeface="黑体" panose="02010609060101010101" charset="-122"/>
                        <a:cs typeface="黑体" panose="02010609060101010101" charset="-122"/>
                      </a:endParaRPr>
                    </a:p>
                    <a:p>
                      <a:pPr indent="0">
                        <a:buNone/>
                      </a:pPr>
                      <a:endParaRPr lang="en-US" sz="2400" b="0">
                        <a:latin typeface="黑体" panose="02010609060101010101" charset="-122"/>
                        <a:ea typeface="黑体" panose="02010609060101010101" charset="-122"/>
                        <a:cs typeface="黑体" panose="02010609060101010101" charset="-122"/>
                      </a:endParaRPr>
                    </a:p>
                    <a:p>
                      <a:pPr indent="0">
                        <a:buNone/>
                      </a:pPr>
                      <a:r>
                        <a:rPr lang="en-US" sz="2400" b="0">
                          <a:latin typeface="黑体" panose="02010609060101010101" charset="-122"/>
                          <a:ea typeface="黑体" panose="02010609060101010101" charset="-122"/>
                          <a:cs typeface="黑体" panose="02010609060101010101" charset="-122"/>
                        </a:rPr>
                        <a:t>同词复现</a:t>
                      </a:r>
                      <a:r>
                        <a:rPr lang="en-US" sz="2400">
                          <a:solidFill>
                            <a:srgbClr val="C00000"/>
                          </a:solidFill>
                          <a:latin typeface="黑体" panose="02010609060101010101" charset="-122"/>
                          <a:ea typeface="黑体" panose="02010609060101010101" charset="-122"/>
                          <a:cs typeface="黑体" panose="02010609060101010101" charset="-122"/>
                          <a:sym typeface="+mn-ea"/>
                        </a:rPr>
                        <a:t>↓</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rPr>
                        <a:t>①</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rPr>
                        <a:t>on her own terms; </a:t>
                      </a: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rPr>
                        <a:t>②</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rPr>
                        <a:t>Help her feel secure and needed</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rPr>
                        <a:t>；</a:t>
                      </a:r>
                      <a:endParaRPr lang="zh-CN" altLang="en-US" sz="1800" b="0">
                        <a:solidFill>
                          <a:schemeClr val="tx1"/>
                        </a:solidFill>
                        <a:latin typeface="Times New Roman" panose="02020603050405020304" charset="0"/>
                        <a:ea typeface="宋体" panose="02010600030101010101" pitchFamily="2" charset="-122"/>
                        <a:cs typeface="Times New Roman" panose="02020603050405020304" charset="0"/>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rPr>
                        <a:t>③</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rPr>
                        <a:t> eating—a simple, everyday act—seem like a burden to her</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“Are you okay, </a:t>
                      </a:r>
                      <a:r>
                        <a:rPr lang="en-US" altLang="zh-CN" sz="2400" b="0" u="sng">
                          <a:noFill/>
                          <a:latin typeface="Times New Roman" panose="02020603050405020304" charset="0"/>
                          <a:ea typeface="宋体" panose="02010600030101010101" pitchFamily="2" charset="-122"/>
                          <a:cs typeface="Times New Roman" panose="02020603050405020304" charset="0"/>
                        </a:rPr>
                        <a:t>little lady</a:t>
                      </a:r>
                      <a:r>
                        <a:rPr lang="en-US" altLang="zh-CN" sz="2400" b="0">
                          <a:noFill/>
                          <a:latin typeface="Times New Roman" panose="02020603050405020304" charset="0"/>
                          <a:ea typeface="宋体" panose="02010600030101010101" pitchFamily="2" charset="-122"/>
                          <a:cs typeface="Times New Roman" panose="02020603050405020304" charset="0"/>
                        </a:rPr>
                        <a:t>? Did you get lost from your family?”He asked </a:t>
                      </a:r>
                      <a:r>
                        <a:rPr lang="en-US" altLang="zh-CN" sz="2400" b="0" u="sng">
                          <a:noFill/>
                          <a:latin typeface="Times New Roman" panose="02020603050405020304" charset="0"/>
                          <a:ea typeface="宋体" panose="02010600030101010101" pitchFamily="2" charset="-122"/>
                          <a:cs typeface="Times New Roman" panose="02020603050405020304" charset="0"/>
                        </a:rPr>
                        <a:t>affectionately</a:t>
                      </a:r>
                      <a:r>
                        <a:rPr lang="en-US" altLang="zh-CN" sz="2400" b="0">
                          <a:noFill/>
                          <a:latin typeface="Times New Roman" panose="02020603050405020304" charset="0"/>
                          <a:ea typeface="宋体" panose="02010600030101010101" pitchFamily="2" charset="-122"/>
                          <a:cs typeface="Times New Roman" panose="02020603050405020304" charset="0"/>
                        </a:rPr>
                        <a:t>, patting my hair with a com</a:t>
                      </a:r>
                      <a:endParaRPr lang="en-US" altLang="zh-CN" sz="2400" b="0">
                        <a:noFill/>
                        <a:latin typeface="Times New Roman" panose="02020603050405020304" charset="0"/>
                        <a:ea typeface="宋体" panose="02010600030101010101" pitchFamily="2" charset="-122"/>
                        <a:cs typeface="Times New Roman" panose="02020603050405020304" charset="0"/>
                      </a:endParaRPr>
                    </a:p>
                    <a:p>
                      <a:pPr indent="0">
                        <a:buNone/>
                      </a:pPr>
                      <a:endParaRPr lang="en-US" altLang="zh-CN" sz="2400" b="0">
                        <a:no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相关意义的词汇的语义关联，可以促成以某一话题为中心的词汇链或情境模式层面的协同效应，增强合理的画面感以及生动性）</a:t>
                      </a: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 </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    </a:t>
                      </a:r>
                      <a:endParaRPr lang="zh-CN" altLang="en-US" sz="20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1" name="图片 10"/>
          <p:cNvPicPr>
            <a:picLocks noChangeAspect="1"/>
          </p:cNvPicPr>
          <p:nvPr/>
        </p:nvPicPr>
        <p:blipFill>
          <a:blip r:embed="rId4">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5"/>
          <a:stretch>
            <a:fillRect/>
          </a:stretch>
        </p:blipFill>
        <p:spPr>
          <a:xfrm rot="20700000" flipH="1">
            <a:off x="-90170" y="-229870"/>
            <a:ext cx="904875" cy="954405"/>
          </a:xfrm>
          <a:prstGeom prst="rect">
            <a:avLst/>
          </a:prstGeom>
        </p:spPr>
      </p:pic>
      <p:sp>
        <p:nvSpPr>
          <p:cNvPr id="13" name="文本框 12"/>
          <p:cNvSpPr txBox="1"/>
          <p:nvPr/>
        </p:nvSpPr>
        <p:spPr>
          <a:xfrm>
            <a:off x="4581525" y="1088390"/>
            <a:ext cx="7460615" cy="3476625"/>
          </a:xfrm>
          <a:prstGeom prst="rect">
            <a:avLst/>
          </a:prstGeom>
        </p:spPr>
        <p:txBody>
          <a:bodyPr wrap="square">
            <a:spAutoFit/>
          </a:bodyPr>
          <a:p>
            <a:pPr marL="0" indent="133985" algn="just" defTabSz="266700">
              <a:spcBef>
                <a:spcPct val="0"/>
              </a:spcBef>
              <a:spcAft>
                <a:spcPct val="0"/>
              </a:spcAft>
            </a:pPr>
            <a:r>
              <a:rPr lang="en-US" altLang="zh-CN" sz="2000" b="0">
                <a:latin typeface="Times New Roman" panose="02020603050405020304"/>
                <a:ea typeface="Times New Roman" panose="02020603050405020304"/>
              </a:rPr>
              <a:t>Mira invited Grandma to help prepare dinner, asking for her opinion on every dish </a:t>
            </a:r>
            <a:r>
              <a:rPr lang="en-US" altLang="zh-CN" sz="2000" b="1" baseline="30000">
                <a:latin typeface="Times New Roman" panose="02020603050405020304"/>
                <a:ea typeface="宋体" panose="02010600030101010101" pitchFamily="2" charset="-122"/>
              </a:rPr>
              <a:t>①</a:t>
            </a:r>
            <a:r>
              <a:rPr lang="en-US" altLang="zh-CN" sz="2000" b="1" u="sng">
                <a:solidFill>
                  <a:srgbClr val="C00000"/>
                </a:solidFill>
                <a:latin typeface="Times New Roman" panose="02020603050405020304"/>
                <a:ea typeface="Times New Roman" panose="02020603050405020304"/>
              </a:rPr>
              <a:t>on Grandma</a:t>
            </a:r>
            <a:r>
              <a:rPr lang="en-US" altLang="zh-CN" sz="2000" b="1" u="sng">
                <a:solidFill>
                  <a:srgbClr val="C00000"/>
                </a:solidFill>
                <a:latin typeface="Times New Roman" panose="02020603050405020304"/>
                <a:ea typeface="宋体" panose="02010600030101010101" pitchFamily="2" charset="-122"/>
              </a:rPr>
              <a:t>’</a:t>
            </a:r>
            <a:r>
              <a:rPr lang="en-US" altLang="zh-CN" sz="2000" b="1" u="sng">
                <a:solidFill>
                  <a:srgbClr val="C00000"/>
                </a:solidFill>
                <a:latin typeface="Times New Roman" panose="02020603050405020304"/>
                <a:ea typeface="Times New Roman" panose="02020603050405020304"/>
              </a:rPr>
              <a:t>s own terms</a:t>
            </a:r>
            <a:r>
              <a:rPr lang="en-US" altLang="zh-CN" sz="2000" b="0">
                <a:latin typeface="Times New Roman" panose="02020603050405020304"/>
                <a:ea typeface="Times New Roman" panose="02020603050405020304"/>
              </a:rPr>
              <a:t>. Upon realizing she was </a:t>
            </a:r>
            <a:r>
              <a:rPr lang="en-US" altLang="zh-CN" sz="2000" b="1" baseline="30000">
                <a:latin typeface="Times New Roman" panose="02020603050405020304"/>
                <a:ea typeface="宋体" panose="02010600030101010101" pitchFamily="2" charset="-122"/>
              </a:rPr>
              <a:t>②</a:t>
            </a:r>
            <a:r>
              <a:rPr lang="en-US" altLang="zh-CN" sz="2000" b="1" u="sng">
                <a:solidFill>
                  <a:srgbClr val="C00000"/>
                </a:solidFill>
                <a:latin typeface="Times New Roman" panose="02020603050405020304"/>
                <a:ea typeface="Times New Roman" panose="02020603050405020304"/>
              </a:rPr>
              <a:t>being needed</a:t>
            </a:r>
            <a:r>
              <a:rPr lang="en-US" altLang="zh-CN" sz="2000" b="0">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for help, Grandma straightened her back, put on her glasses, and began chopping vegetables with care. No sooner had they sat down to eat than Grandma spontaneously picked up her chopsticks and instinctively took a small bite. From then on, whenever Mira cooked the meal. Grandma would appear accompanying, sometimes cooking, sometimes guiding, yet always tasting. Slowly, a faint </a:t>
            </a:r>
            <a:r>
              <a:rPr lang="en-US" altLang="zh-CN" sz="2000" b="1" baseline="30000">
                <a:latin typeface="Times New Roman" panose="02020603050405020304"/>
                <a:ea typeface="宋体" panose="02010600030101010101" pitchFamily="2" charset="-122"/>
              </a:rPr>
              <a:t>②</a:t>
            </a:r>
            <a:r>
              <a:rPr lang="en-US" altLang="zh-CN" sz="2000" b="1" u="sng">
                <a:solidFill>
                  <a:srgbClr val="C00000"/>
                </a:solidFill>
                <a:latin typeface="Times New Roman" panose="02020603050405020304"/>
                <a:ea typeface="Times New Roman" panose="02020603050405020304"/>
              </a:rPr>
              <a:t>security</a:t>
            </a:r>
            <a:r>
              <a:rPr lang="en-US" altLang="zh-CN" sz="2000" b="0">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returned to her eyes, and helping to cooking and embracing the cuisine</a:t>
            </a:r>
            <a:r>
              <a:rPr lang="en-US" altLang="zh-CN" sz="2000" b="0">
                <a:latin typeface="Times New Roman" panose="02020603050405020304"/>
                <a:ea typeface="宋体" panose="02010600030101010101" pitchFamily="2" charset="-122"/>
              </a:rPr>
              <a:t>—</a:t>
            </a:r>
            <a:r>
              <a:rPr lang="en-US" altLang="zh-CN" sz="2000" b="1" baseline="30000">
                <a:latin typeface="Times New Roman" panose="02020603050405020304"/>
                <a:ea typeface="宋体" panose="02010600030101010101" pitchFamily="2" charset="-122"/>
              </a:rPr>
              <a:t>③</a:t>
            </a:r>
            <a:r>
              <a:rPr lang="en-US" altLang="zh-CN" sz="2000" b="1" u="sng">
                <a:solidFill>
                  <a:srgbClr val="C00000"/>
                </a:solidFill>
                <a:latin typeface="Times New Roman" panose="02020603050405020304"/>
                <a:ea typeface="Times New Roman" panose="02020603050405020304"/>
              </a:rPr>
              <a:t>a simple, everyday routine </a:t>
            </a:r>
            <a:r>
              <a:rPr lang="en-US" altLang="zh-CN" sz="2000" b="1">
                <a:solidFill>
                  <a:srgbClr val="C00000"/>
                </a:solidFill>
                <a:latin typeface="Times New Roman" panose="02020603050405020304"/>
                <a:ea typeface="宋体" panose="02010600030101010101" pitchFamily="2" charset="-122"/>
              </a:rPr>
              <a:t>— </a:t>
            </a:r>
            <a:r>
              <a:rPr lang="en-US" altLang="zh-CN" sz="2000" b="1" u="sng">
                <a:solidFill>
                  <a:srgbClr val="C00000"/>
                </a:solidFill>
                <a:latin typeface="Times New Roman" panose="02020603050405020304"/>
                <a:ea typeface="Times New Roman" panose="02020603050405020304"/>
              </a:rPr>
              <a:t>seemed like an enjoyment to her rather than a burden</a:t>
            </a:r>
            <a:r>
              <a:rPr lang="en-US" altLang="zh-CN" sz="2000" b="0">
                <a:latin typeface="Times New Roman" panose="02020603050405020304"/>
                <a:ea typeface="Times New Roman" panose="02020603050405020304"/>
              </a:rPr>
              <a:t>.</a:t>
            </a:r>
            <a:endParaRPr lang="en-US" altLang="zh-CN" sz="2000" b="0">
              <a:latin typeface="Times New Roman" panose="02020603050405020304"/>
              <a:ea typeface="Times New Roman" panose="02020603050405020304"/>
            </a:endParaRPr>
          </a:p>
        </p:txBody>
      </p:sp>
      <p:pic>
        <p:nvPicPr>
          <p:cNvPr id="14" name="图片 13"/>
          <p:cNvPicPr>
            <a:picLocks noChangeAspect="1"/>
          </p:cNvPicPr>
          <p:nvPr/>
        </p:nvPicPr>
        <p:blipFill>
          <a:blip r:embed="rId6"/>
          <a:srcRect/>
          <a:stretch>
            <a:fillRect/>
          </a:stretch>
        </p:blipFill>
        <p:spPr>
          <a:xfrm>
            <a:off x="167005" y="3071495"/>
            <a:ext cx="4318635" cy="3436620"/>
          </a:xfrm>
          <a:prstGeom prst="rect">
            <a:avLst/>
          </a:prstGeom>
        </p:spPr>
      </p:pic>
      <p:sp>
        <p:nvSpPr>
          <p:cNvPr id="16" name="文本框 15"/>
          <p:cNvSpPr txBox="1"/>
          <p:nvPr/>
        </p:nvSpPr>
        <p:spPr>
          <a:xfrm>
            <a:off x="4610100" y="5339715"/>
            <a:ext cx="7486015" cy="1168400"/>
          </a:xfrm>
          <a:prstGeom prst="rect">
            <a:avLst/>
          </a:prstGeom>
          <a:noFill/>
        </p:spPr>
        <p:txBody>
          <a:bodyPr wrap="square" rtlCol="0" anchor="t">
            <a:spAutoFit/>
          </a:bodyPr>
          <a:p>
            <a:pPr marL="285750" indent="-285750">
              <a:buFont typeface="Arial" panose="020B0604020202020204" pitchFamily="34" charset="0"/>
              <a:buChar char="•"/>
            </a:pPr>
            <a:r>
              <a:rPr lang="en-US" altLang="zh-CN" sz="1400" b="1"/>
              <a:t>    </a:t>
            </a:r>
            <a:r>
              <a:rPr lang="zh-CN" altLang="en-US" sz="1400" b="1"/>
              <a:t>米拉邀请奶奶帮忙准备晚餐，每道菜都按照奶奶自己的想法征求她的意见。奶奶意识到自己被需要帮忙，挺直了背，戴上眼镜，开始仔细地切菜。他们刚坐下吃饭，奶奶就自然而然地拿起筷子，本能地夹了一小口。从那以后，每当米拉做饭时，奶奶都会出现和陪伴，有时帮忙做饭，有时指导，但总是品尝。慢慢地，她眼中又恢复了一丝安心，帮忙做饭和享受美食</a:t>
            </a:r>
            <a:r>
              <a:rPr lang="en-US" altLang="zh-CN" sz="1400" b="1"/>
              <a:t>——</a:t>
            </a:r>
            <a:r>
              <a:rPr lang="zh-CN" altLang="en-US" sz="1400" b="1"/>
              <a:t>这个简单、日常的惯例</a:t>
            </a:r>
            <a:r>
              <a:rPr lang="en-US" altLang="zh-CN" sz="1400" b="1"/>
              <a:t>——</a:t>
            </a:r>
            <a:r>
              <a:rPr lang="zh-CN" altLang="en-US" sz="1400" b="1"/>
              <a:t>对她来说仿佛是一种享受而非负担。</a:t>
            </a:r>
            <a:endParaRPr lang="zh-CN" altLang="en-US" sz="1400" b="1"/>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290320" y="23050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graphicFrame>
        <p:nvGraphicFramePr>
          <p:cNvPr id="2" name="表格 1"/>
          <p:cNvGraphicFramePr/>
          <p:nvPr/>
        </p:nvGraphicFramePr>
        <p:xfrm>
          <a:off x="132080" y="825500"/>
          <a:ext cx="11897360" cy="5826125"/>
        </p:xfrm>
        <a:graphic>
          <a:graphicData uri="http://schemas.openxmlformats.org/drawingml/2006/table">
            <a:tbl>
              <a:tblPr firstRow="1" bandRow="1">
                <a:tableStyleId>{5940675A-B579-460E-94D1-54222C63F5DA}</a:tableStyleId>
              </a:tblPr>
              <a:tblGrid>
                <a:gridCol w="1990090"/>
                <a:gridCol w="2402840"/>
                <a:gridCol w="7504430"/>
              </a:tblGrid>
              <a:tr h="0">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460365">
                <a:tc>
                  <a:txBody>
                    <a:bodyPr/>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r>
                        <a:rPr lang="en-US" sz="2400">
                          <a:latin typeface="黑体" panose="02010609060101010101" charset="-122"/>
                          <a:ea typeface="黑体" panose="02010609060101010101" charset="-122"/>
                          <a:cs typeface="黑体" panose="02010609060101010101" charset="-122"/>
                          <a:sym typeface="+mn-ea"/>
                        </a:rPr>
                        <a:t>同义复现</a:t>
                      </a:r>
                      <a:r>
                        <a:rPr lang="en-US" sz="2400">
                          <a:solidFill>
                            <a:srgbClr val="C00000"/>
                          </a:solidFill>
                          <a:latin typeface="黑体" panose="02010609060101010101" charset="-122"/>
                          <a:ea typeface="黑体" panose="02010609060101010101" charset="-122"/>
                          <a:cs typeface="黑体" panose="02010609060101010101" charset="-122"/>
                          <a:sym typeface="+mn-ea"/>
                        </a:rPr>
                        <a:t>→</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①</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tailor</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②</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made dresses for half the village</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③</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Help her feel secure and needed</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④</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legendary</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 </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⑤</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played out the same way</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⑥</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pressing on her heart for weeks</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⑦</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so sad</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Before leaving, that uncle also gave me an elaborately designed book on </a:t>
                      </a:r>
                      <a:r>
                        <a:rPr lang="en-US" altLang="zh-CN" sz="2400" b="0" u="sng">
                          <a:noFill/>
                          <a:latin typeface="Times New Roman" panose="02020603050405020304" charset="0"/>
                          <a:ea typeface="宋体" panose="02010600030101010101" pitchFamily="2" charset="-122"/>
                          <a:cs typeface="Times New Roman" panose="02020603050405020304" charset="0"/>
                        </a:rPr>
                        <a:t>Chinese architecture </a:t>
                      </a:r>
                      <a:r>
                        <a:rPr lang="en-US" altLang="zh-CN" sz="2400" u="sng">
                          <a:noFill/>
                          <a:latin typeface="Times New Roman" panose="02020603050405020304" charset="0"/>
                          <a:ea typeface="宋体" panose="02010600030101010101" pitchFamily="2" charset="-122"/>
                          <a:cs typeface="Times New Roman" panose="02020603050405020304" charset="0"/>
                          <a:sym typeface="+mn-ea"/>
                        </a:rPr>
                        <a:t>history</a:t>
                      </a:r>
                      <a:r>
                        <a:rPr lang="en-US" altLang="zh-CN" sz="2400" b="0">
                          <a:noFill/>
                          <a:latin typeface="Times New Roman" panose="02020603050405020304" charset="0"/>
                          <a:ea typeface="宋体" panose="02010600030101010101" pitchFamily="2" charset="-122"/>
                          <a:cs typeface="Times New Roman" panose="02020603050405020304" charset="0"/>
                        </a:rPr>
                        <a:t>, which made me deeply </a:t>
                      </a:r>
                      <a:r>
                        <a:rPr lang="en-US" altLang="zh-CN" sz="2400" b="0" u="sng">
                          <a:noFill/>
                          <a:latin typeface="Times New Roman" panose="02020603050405020304" charset="0"/>
                          <a:ea typeface="宋体" panose="02010600030101010101" pitchFamily="2" charset="-122"/>
                          <a:cs typeface="Times New Roman" panose="02020603050405020304" charset="0"/>
                        </a:rPr>
                        <a:t>amazed</a:t>
                      </a:r>
                      <a:r>
                        <a:rPr lang="en-US" altLang="zh-CN" sz="2400" b="0">
                          <a:noFill/>
                          <a:latin typeface="Times New Roman" panose="02020603050405020304" charset="0"/>
                          <a:ea typeface="宋体" panose="02010600030101010101" pitchFamily="2" charset="-122"/>
                          <a:cs typeface="Times New Roman" panose="02020603050405020304" charset="0"/>
                        </a:rPr>
                        <a:t> at the charm of traditional Chinese culture—I want to learn Chinese from now on.</a:t>
                      </a:r>
                      <a:endParaRPr lang="en-US" altLang="zh-CN" sz="2400" b="0">
                        <a:no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在读后续写中利用词汇衔接手段，创生出关联性和创新性强的优质词汇和表达，如</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“long-lost sense of being valued”</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 the weeks-pressing knotty plights</a:t>
                      </a:r>
                      <a:r>
                        <a:rPr lang="en-US" altLang="en-US" sz="2000" b="0">
                          <a:solidFill>
                            <a:srgbClr val="0070C0"/>
                          </a:solidFill>
                          <a:latin typeface="Times New Roman" panose="02020603050405020304" charset="0"/>
                          <a:ea typeface="宋体" panose="02010600030101010101" pitchFamily="2" charset="-122"/>
                          <a:cs typeface="Times New Roman" panose="02020603050405020304" charset="0"/>
                        </a:rPr>
                        <a:t> </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等，能够对语篇在逻辑和意义上的连贯产生促进作用）</a:t>
                      </a:r>
                      <a:endParaRPr lang="en-US" altLang="zh-CN"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en-US" altLang="zh-CN" sz="2000" b="0">
                          <a:latin typeface="Times New Roman" panose="02020603050405020304" charset="0"/>
                          <a:ea typeface="宋体" panose="02010600030101010101" pitchFamily="2" charset="-122"/>
                          <a:cs typeface="Times New Roman" panose="02020603050405020304" charset="0"/>
                        </a:rPr>
                        <a:t>    </a:t>
                      </a:r>
                      <a:endParaRPr lang="zh-CN" altLang="en-US" sz="20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r>
            </a:tbl>
          </a:graphicData>
        </a:graphic>
      </p:graphicFrame>
      <p:pic>
        <p:nvPicPr>
          <p:cNvPr id="9" name="图片 8"/>
          <p:cNvPicPr>
            <a:picLocks noChangeAspect="1"/>
          </p:cNvPicPr>
          <p:nvPr/>
        </p:nvPicPr>
        <p:blipFill>
          <a:blip r:embed="rId3">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4"/>
          <a:stretch>
            <a:fillRect/>
          </a:stretch>
        </p:blipFill>
        <p:spPr>
          <a:xfrm rot="20700000" flipH="1">
            <a:off x="-90170" y="-229870"/>
            <a:ext cx="904875" cy="954405"/>
          </a:xfrm>
          <a:prstGeom prst="rect">
            <a:avLst/>
          </a:prstGeom>
        </p:spPr>
      </p:pic>
      <p:sp>
        <p:nvSpPr>
          <p:cNvPr id="6" name="文本框 5"/>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84065" y="1223645"/>
            <a:ext cx="7353935" cy="3476625"/>
          </a:xfrm>
          <a:prstGeom prst="rect">
            <a:avLst/>
          </a:prstGeom>
        </p:spPr>
        <p:txBody>
          <a:bodyPr wrap="square">
            <a:spAutoFit/>
          </a:bodyPr>
          <a:p>
            <a:pPr marL="0" indent="0" algn="just" defTabSz="266700">
              <a:spcBef>
                <a:spcPct val="0"/>
              </a:spcBef>
              <a:spcAft>
                <a:spcPct val="0"/>
              </a:spcAft>
            </a:pP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Inspired upcoming school initiative, a charity project themed </a:t>
            </a:r>
            <a:r>
              <a:rPr lang="en-US" altLang="zh-CN" sz="2000">
                <a:solidFill>
                  <a:srgbClr val="000000"/>
                </a:solidFill>
                <a:latin typeface="Times New Roman" panose="02020603050405020304"/>
                <a:ea typeface="宋体" panose="02010600030101010101" pitchFamily="2" charset="-122"/>
              </a:rPr>
              <a:t>“</a:t>
            </a:r>
            <a:r>
              <a:rPr lang="en-US" altLang="zh-CN" sz="2000">
                <a:solidFill>
                  <a:srgbClr val="000000"/>
                </a:solidFill>
                <a:latin typeface="Times New Roman" panose="02020603050405020304"/>
                <a:ea typeface="Times New Roman" panose="02020603050405020304"/>
              </a:rPr>
              <a:t>Warm the Poor</a:t>
            </a:r>
            <a:r>
              <a:rPr lang="en-US" altLang="zh-CN" sz="2000">
                <a:solidFill>
                  <a:srgbClr val="000000"/>
                </a:solidFill>
                <a:latin typeface="Times New Roman" panose="02020603050405020304"/>
                <a:ea typeface="宋体" panose="02010600030101010101" pitchFamily="2" charset="-122"/>
              </a:rPr>
              <a:t>”</a:t>
            </a:r>
            <a:r>
              <a:rPr lang="en-US" altLang="zh-CN" sz="2000">
                <a:solidFill>
                  <a:srgbClr val="000000"/>
                </a:solidFill>
                <a:latin typeface="Times New Roman" panose="02020603050405020304"/>
                <a:ea typeface="Times New Roman" panose="02020603050405020304"/>
              </a:rPr>
              <a:t>, Mira immediately crafted a feasible plan, which then was polished by Grandma</a:t>
            </a:r>
            <a:r>
              <a:rPr lang="en-US" altLang="zh-CN" sz="2000">
                <a:solidFill>
                  <a:srgbClr val="000000"/>
                </a:solidFill>
                <a:latin typeface="Times New Roman" panose="02020603050405020304"/>
                <a:ea typeface="宋体" panose="02010600030101010101" pitchFamily="2" charset="-122"/>
              </a:rPr>
              <a:t>’</a:t>
            </a:r>
            <a:r>
              <a:rPr lang="en-US" altLang="zh-CN" sz="2000">
                <a:solidFill>
                  <a:srgbClr val="000000"/>
                </a:solidFill>
                <a:latin typeface="Times New Roman" panose="02020603050405020304"/>
                <a:ea typeface="Times New Roman" panose="02020603050405020304"/>
              </a:rPr>
              <a:t>s seasoned and professional </a:t>
            </a:r>
            <a:r>
              <a:rPr lang="en-US" altLang="zh-CN" sz="2000" b="0" baseline="30000">
                <a:latin typeface="Times New Roman" panose="02020603050405020304"/>
                <a:ea typeface="宋体" panose="02010600030101010101" pitchFamily="2" charset="-122"/>
              </a:rPr>
              <a:t>①</a:t>
            </a:r>
            <a:r>
              <a:rPr lang="en-US" altLang="zh-CN" sz="2000" b="1" u="sng">
                <a:solidFill>
                  <a:srgbClr val="C00000"/>
                </a:solidFill>
                <a:latin typeface="Times New Roman" panose="02020603050405020304"/>
                <a:ea typeface="Times New Roman" panose="02020603050405020304"/>
              </a:rPr>
              <a:t>sewing technique</a:t>
            </a: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regarding how to refashion old clothes before donating. What happened next was a miracle </a:t>
            </a:r>
            <a:r>
              <a:rPr lang="en-US" altLang="zh-CN" sz="2000">
                <a:solidFill>
                  <a:srgbClr val="000000"/>
                </a:solidFill>
                <a:latin typeface="Times New Roman" panose="02020603050405020304"/>
                <a:ea typeface="宋体" panose="02010600030101010101" pitchFamily="2" charset="-122"/>
              </a:rPr>
              <a:t>—</a:t>
            </a:r>
            <a:r>
              <a:rPr lang="en-US" altLang="zh-CN" sz="2000">
                <a:solidFill>
                  <a:srgbClr val="000000"/>
                </a:solidFill>
                <a:latin typeface="Times New Roman" panose="02020603050405020304"/>
                <a:ea typeface="Times New Roman" panose="02020603050405020304"/>
              </a:rPr>
              <a:t>As Grandma meticulously devoted herself to the redecoration of well-worn clothes collected by Mira from</a:t>
            </a:r>
            <a:r>
              <a:rPr lang="en-US" altLang="zh-CN" sz="2000" b="1" baseline="30000">
                <a:latin typeface="Times New Roman" panose="02020603050405020304"/>
                <a:ea typeface="宋体" panose="02010600030101010101" pitchFamily="2" charset="-122"/>
              </a:rPr>
              <a:t>②</a:t>
            </a:r>
            <a:r>
              <a:rPr lang="en-US" altLang="zh-CN" sz="2000" b="1" u="sng">
                <a:solidFill>
                  <a:srgbClr val="C00000"/>
                </a:solidFill>
                <a:latin typeface="Times New Roman" panose="02020603050405020304"/>
                <a:ea typeface="Times New Roman" panose="02020603050405020304"/>
              </a:rPr>
              <a:t>the villagers</a:t>
            </a:r>
            <a:r>
              <a:rPr lang="en-US" altLang="zh-CN" sz="2000">
                <a:solidFill>
                  <a:srgbClr val="000000"/>
                </a:solidFill>
                <a:latin typeface="Times New Roman" panose="02020603050405020304"/>
                <a:ea typeface="Times New Roman" panose="02020603050405020304"/>
              </a:rPr>
              <a:t>, her long-lost </a:t>
            </a:r>
            <a:r>
              <a:rPr lang="en-US" altLang="zh-CN" sz="2000" b="1" baseline="30000">
                <a:latin typeface="Times New Roman" panose="02020603050405020304"/>
                <a:ea typeface="宋体" panose="02010600030101010101" pitchFamily="2" charset="-122"/>
              </a:rPr>
              <a:t>③</a:t>
            </a:r>
            <a:r>
              <a:rPr lang="en-US" altLang="zh-CN" sz="2000" b="1" u="sng">
                <a:solidFill>
                  <a:srgbClr val="C00000"/>
                </a:solidFill>
                <a:latin typeface="Times New Roman" panose="02020603050405020304"/>
                <a:ea typeface="Times New Roman" panose="02020603050405020304"/>
              </a:rPr>
              <a:t>sense of being valued</a:t>
            </a: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and </a:t>
            </a:r>
            <a:r>
              <a:rPr lang="en-US" altLang="zh-CN" sz="2000" b="1" baseline="30000">
                <a:latin typeface="Times New Roman" panose="02020603050405020304"/>
                <a:ea typeface="宋体" panose="02010600030101010101" pitchFamily="2" charset="-122"/>
              </a:rPr>
              <a:t>④</a:t>
            </a:r>
            <a:r>
              <a:rPr lang="en-US" altLang="zh-CN" sz="2000" u="sng">
                <a:solidFill>
                  <a:srgbClr val="000000"/>
                </a:solidFill>
                <a:latin typeface="Times New Roman" panose="02020603050405020304"/>
                <a:ea typeface="Times New Roman" panose="02020603050405020304"/>
              </a:rPr>
              <a:t>legendary</a:t>
            </a: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enthusiasm </a:t>
            </a:r>
            <a:r>
              <a:rPr lang="en-US" altLang="zh-CN" sz="2000" b="1" baseline="30000">
                <a:latin typeface="Times New Roman" panose="02020603050405020304"/>
                <a:ea typeface="宋体" panose="02010600030101010101" pitchFamily="2" charset="-122"/>
              </a:rPr>
              <a:t>⑤</a:t>
            </a:r>
            <a:r>
              <a:rPr lang="en-US" altLang="zh-CN" sz="2000" b="1" u="sng">
                <a:solidFill>
                  <a:srgbClr val="C00000"/>
                </a:solidFill>
                <a:latin typeface="Times New Roman" panose="02020603050405020304"/>
                <a:ea typeface="Times New Roman" panose="02020603050405020304"/>
              </a:rPr>
              <a:t>revived</a:t>
            </a:r>
            <a:r>
              <a:rPr lang="en-US" altLang="zh-CN" sz="2000">
                <a:solidFill>
                  <a:srgbClr val="000000"/>
                </a:solidFill>
                <a:latin typeface="Times New Roman" panose="02020603050405020304"/>
                <a:ea typeface="Times New Roman" panose="02020603050405020304"/>
              </a:rPr>
              <a:t>, eyes burning like fire. Meanwhile, the tacit understanding during cooperation between Mira and Grandma was beyond description and </a:t>
            </a:r>
            <a:r>
              <a:rPr lang="en-US" altLang="zh-CN" sz="2000" b="0" baseline="30000">
                <a:latin typeface="Times New Roman" panose="02020603050405020304"/>
                <a:ea typeface="宋体" panose="02010600030101010101" pitchFamily="2" charset="-122"/>
              </a:rPr>
              <a:t>⑥</a:t>
            </a:r>
            <a:r>
              <a:rPr lang="en-US" altLang="zh-CN" sz="2000" b="1" u="sng">
                <a:solidFill>
                  <a:srgbClr val="C00000"/>
                </a:solidFill>
                <a:latin typeface="Times New Roman" panose="02020603050405020304"/>
                <a:ea typeface="Times New Roman" panose="02020603050405020304"/>
              </a:rPr>
              <a:t>the weeks-pressing knotty plights</a:t>
            </a: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melt away, </a:t>
            </a:r>
            <a:r>
              <a:rPr lang="en-US" altLang="zh-CN" sz="2000" b="1" baseline="30000">
                <a:latin typeface="Times New Roman" panose="02020603050405020304"/>
                <a:ea typeface="宋体" panose="02010600030101010101" pitchFamily="2" charset="-122"/>
              </a:rPr>
              <a:t>⑦</a:t>
            </a:r>
            <a:r>
              <a:rPr lang="en-US" altLang="zh-CN" sz="2000" b="1" u="sng">
                <a:solidFill>
                  <a:srgbClr val="C00000"/>
                </a:solidFill>
                <a:latin typeface="Times New Roman" panose="02020603050405020304"/>
                <a:ea typeface="Times New Roman" panose="02020603050405020304"/>
              </a:rPr>
              <a:t>laughter and chatter</a:t>
            </a: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dominating the house.</a:t>
            </a:r>
            <a:endParaRPr lang="en-US" altLang="zh-CN" sz="2000">
              <a:solidFill>
                <a:srgbClr val="000000"/>
              </a:solidFill>
              <a:latin typeface="Times New Roman" panose="02020603050405020304"/>
              <a:ea typeface="Times New Roman" panose="02020603050405020304"/>
            </a:endParaRPr>
          </a:p>
        </p:txBody>
      </p:sp>
      <p:sp>
        <p:nvSpPr>
          <p:cNvPr id="11" name="文本框 10"/>
          <p:cNvSpPr txBox="1"/>
          <p:nvPr/>
        </p:nvSpPr>
        <p:spPr>
          <a:xfrm>
            <a:off x="4519930" y="5914390"/>
            <a:ext cx="7576820" cy="706755"/>
          </a:xfrm>
          <a:prstGeom prst="rect">
            <a:avLst/>
          </a:prstGeom>
          <a:noFill/>
        </p:spPr>
        <p:txBody>
          <a:bodyPr wrap="square" rtlCol="0" anchor="t">
            <a:spAutoFit/>
          </a:bodyPr>
          <a:p>
            <a:pPr marL="171450" indent="-171450">
              <a:buFont typeface="Wingdings" panose="05000000000000000000" charset="0"/>
              <a:buChar char="l"/>
            </a:pPr>
            <a:r>
              <a:rPr lang="zh-CN" altLang="en-US" sz="1000" b="1"/>
              <a:t>受到即将开展的学校活动的启发，一个名为</a:t>
            </a:r>
            <a:r>
              <a:rPr lang="en-US" altLang="zh-CN" sz="1000" b="1"/>
              <a:t>“</a:t>
            </a:r>
            <a:r>
              <a:rPr lang="zh-CN" altLang="en-US" sz="1000" b="1"/>
              <a:t>温暖穷人</a:t>
            </a:r>
            <a:r>
              <a:rPr lang="en-US" altLang="zh-CN" sz="1000" b="1"/>
              <a:t>”</a:t>
            </a:r>
            <a:r>
              <a:rPr lang="zh-CN" altLang="en-US" sz="1000" b="1"/>
              <a:t>的慈善项目，米拉一夜之间就制定了一个切实可行的计划，随后她又借助奶奶丰富且专业的缝纫技巧，对如何改造旧衣物并捐赠进行了计划的完善。接下来发生的事情简直是个奇迹</a:t>
            </a:r>
            <a:r>
              <a:rPr lang="en-US" altLang="zh-CN" sz="1000" b="1"/>
              <a:t>——</a:t>
            </a:r>
            <a:r>
              <a:rPr lang="zh-CN" altLang="en-US" sz="1000" b="1"/>
              <a:t>当奶奶全身心投入到米拉从村民那里收集来的破旧衣物的重新装饰工作中时，她那久违的被需要感和传奇般的热情重新燃起，双眼像燃烧的火焰一般明亮。与此同时，米拉和奶奶之间合作时的默契难以言表，几周来棘手的难题都迎刃而解了，屋子里充满了欢声笑语。</a:t>
            </a:r>
            <a:endParaRPr lang="zh-CN" altLang="en-US" sz="1000" b="1"/>
          </a:p>
        </p:txBody>
      </p:sp>
      <p:pic>
        <p:nvPicPr>
          <p:cNvPr id="13" name="图片 12"/>
          <p:cNvPicPr>
            <a:picLocks noChangeAspect="1"/>
          </p:cNvPicPr>
          <p:nvPr/>
        </p:nvPicPr>
        <p:blipFill>
          <a:blip r:embed="rId5"/>
          <a:stretch>
            <a:fillRect/>
          </a:stretch>
        </p:blipFill>
        <p:spPr>
          <a:xfrm>
            <a:off x="109855" y="4210050"/>
            <a:ext cx="4388485" cy="240474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290320" y="18478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graphicFrame>
        <p:nvGraphicFramePr>
          <p:cNvPr id="2" name="表格 1"/>
          <p:cNvGraphicFramePr/>
          <p:nvPr/>
        </p:nvGraphicFramePr>
        <p:xfrm>
          <a:off x="154305" y="829945"/>
          <a:ext cx="11875135" cy="5683885"/>
        </p:xfrm>
        <a:graphic>
          <a:graphicData uri="http://schemas.openxmlformats.org/drawingml/2006/table">
            <a:tbl>
              <a:tblPr firstRow="1" bandRow="1">
                <a:tableStyleId>{5940675A-B579-460E-94D1-54222C63F5DA}</a:tableStyleId>
              </a:tblPr>
              <a:tblGrid>
                <a:gridCol w="2028190"/>
                <a:gridCol w="2051685"/>
                <a:gridCol w="7795260"/>
              </a:tblGrid>
              <a:tr h="393065">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290820">
                <a:tc>
                  <a:txBody>
                    <a:bodyPr/>
                    <a:p>
                      <a:pPr indent="0">
                        <a:buNone/>
                      </a:pPr>
                      <a:endParaRPr lang="en-US" sz="2400" b="1">
                        <a:solidFill>
                          <a:srgbClr val="C00000"/>
                        </a:solidFill>
                        <a:latin typeface="黑体" panose="02010609060101010101" charset="-122"/>
                        <a:ea typeface="黑体" panose="02010609060101010101" charset="-122"/>
                        <a:cs typeface="宋体" panose="02010600030101010101" pitchFamily="2" charset="-122"/>
                        <a:sym typeface="+mn-ea"/>
                      </a:endParaRPr>
                    </a:p>
                    <a:p>
                      <a:pPr indent="0">
                        <a:buNone/>
                      </a:pPr>
                      <a:endParaRPr lang="en-US" sz="2400" b="1">
                        <a:solidFill>
                          <a:srgbClr val="C00000"/>
                        </a:solidFill>
                        <a:latin typeface="黑体" panose="02010609060101010101" charset="-122"/>
                        <a:ea typeface="黑体" panose="02010609060101010101" charset="-122"/>
                        <a:cs typeface="宋体" panose="02010600030101010101" pitchFamily="2" charset="-122"/>
                        <a:sym typeface="+mn-ea"/>
                      </a:endParaRPr>
                    </a:p>
                    <a:p>
                      <a:pPr indent="0">
                        <a:buNone/>
                      </a:pPr>
                      <a:r>
                        <a:rPr lang="en-US" sz="2400" b="1">
                          <a:solidFill>
                            <a:srgbClr val="C00000"/>
                          </a:solidFill>
                          <a:latin typeface="黑体" panose="02010609060101010101" charset="-122"/>
                          <a:ea typeface="黑体" panose="02010609060101010101" charset="-122"/>
                          <a:cs typeface="宋体" panose="02010600030101010101" pitchFamily="2" charset="-122"/>
                          <a:sym typeface="+mn-ea"/>
                        </a:rPr>
                        <a:t>←</a:t>
                      </a:r>
                      <a:r>
                        <a:rPr lang="zh-CN" altLang="en-US" sz="2400">
                          <a:latin typeface="黑体" panose="02010609060101010101" charset="-122"/>
                          <a:ea typeface="黑体" panose="02010609060101010101" charset="-122"/>
                          <a:cs typeface="黑体" panose="02010609060101010101" charset="-122"/>
                          <a:sym typeface="+mn-ea"/>
                        </a:rPr>
                        <a:t>反</a:t>
                      </a:r>
                      <a:r>
                        <a:rPr lang="en-US" sz="2400">
                          <a:latin typeface="黑体" panose="02010609060101010101" charset="-122"/>
                          <a:ea typeface="黑体" panose="02010609060101010101" charset="-122"/>
                          <a:cs typeface="黑体" panose="02010609060101010101" charset="-122"/>
                          <a:sym typeface="+mn-ea"/>
                        </a:rPr>
                        <a:t>义复现</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①</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ladled soup into her bowl; </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②</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feel secure; </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③</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so sad;</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④</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her fingers trembled;</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⑤</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refusing food; </a:t>
                      </a: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⑥</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would push it away</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400" b="0">
                          <a:noFill/>
                          <a:latin typeface="Times New Roman" panose="02020603050405020304" charset="0"/>
                          <a:ea typeface="宋体" panose="02010600030101010101" pitchFamily="2" charset="-122"/>
                          <a:cs typeface="Times New Roman" panose="02020603050405020304" charset="0"/>
                        </a:rPr>
                        <a:t>In </a:t>
                      </a:r>
                      <a:r>
                        <a:rPr lang="en-US" altLang="zh-CN" sz="2400" b="0">
                          <a:noFill/>
                          <a:latin typeface="Times New Roman" panose="02020603050405020304" charset="0"/>
                          <a:ea typeface="宋体" panose="02010600030101010101" pitchFamily="2" charset="-122"/>
                          <a:cs typeface="Times New Roman" panose="02020603050405020304" charset="0"/>
                        </a:rPr>
                        <a:t>the crowd, I grasped at </a:t>
                      </a:r>
                      <a:r>
                        <a:rPr lang="en-US" altLang="zh-CN" sz="2400" b="0" u="sng">
                          <a:noFill/>
                          <a:latin typeface="Times New Roman" panose="02020603050405020304" charset="0"/>
                          <a:ea typeface="宋体" panose="02010600030101010101" pitchFamily="2" charset="-122"/>
                          <a:cs typeface="Times New Roman" panose="02020603050405020304" charset="0"/>
                        </a:rPr>
                        <a:t>the large long-lost hand</a:t>
                      </a:r>
                      <a:r>
                        <a:rPr lang="en-US" altLang="zh-CN" sz="2400" b="0">
                          <a:noFill/>
                          <a:latin typeface="Times New Roman" panose="02020603050405020304" charset="0"/>
                          <a:ea typeface="宋体" panose="02010600030101010101" pitchFamily="2" charset="-122"/>
                          <a:cs typeface="Times New Roman" panose="02020603050405020304" charset="0"/>
                        </a:rPr>
                        <a:t> — </a:t>
                      </a:r>
                      <a:r>
                        <a:rPr lang="en-US" altLang="zh-CN" sz="2400" b="0" u="sng">
                          <a:noFill/>
                          <a:latin typeface="Times New Roman" panose="02020603050405020304" charset="0"/>
                          <a:ea typeface="宋体" panose="02010600030101010101" pitchFamily="2" charset="-122"/>
                          <a:cs typeface="Times New Roman" panose="02020603050405020304" charset="0"/>
                        </a:rPr>
                        <a:t>the right watch, the right-colored ring</a:t>
                      </a:r>
                      <a:r>
                        <a:rPr lang="en-US" altLang="zh-CN" sz="2400" b="0">
                          <a:noFill/>
                          <a:latin typeface="Times New Roman" panose="02020603050405020304" charset="0"/>
                          <a:ea typeface="宋体" panose="02010600030101010101" pitchFamily="2" charset="-122"/>
                          <a:cs typeface="Times New Roman" panose="02020603050405020304" charset="0"/>
                        </a:rPr>
                        <a:t> with satisfaction.</a:t>
                      </a:r>
                      <a:endParaRPr lang="en-US" altLang="zh-CN" sz="2400" b="0">
                        <a:noFill/>
                        <a:latin typeface="Times New Roman" panose="02020603050405020304" charset="0"/>
                        <a:ea typeface="宋体" panose="02010600030101010101" pitchFamily="2" charset="-122"/>
                        <a:cs typeface="Times New Roman" panose="02020603050405020304" charset="0"/>
                      </a:endParaRPr>
                    </a:p>
                    <a:p>
                      <a:pPr indent="0">
                        <a:buNone/>
                      </a:pP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r>
            </a:tbl>
          </a:graphicData>
        </a:graphic>
      </p:graphicFrame>
      <p:sp>
        <p:nvSpPr>
          <p:cNvPr id="5" name="文本框 4"/>
          <p:cNvSpPr txBox="1"/>
          <p:nvPr/>
        </p:nvSpPr>
        <p:spPr>
          <a:xfrm>
            <a:off x="4300220" y="4028440"/>
            <a:ext cx="7710805" cy="836295"/>
          </a:xfrm>
          <a:prstGeom prst="rect">
            <a:avLst/>
          </a:prstGeom>
          <a:noFill/>
        </p:spPr>
        <p:txBody>
          <a:bodyPr wrap="square" rtlCol="0" anchor="t">
            <a:noAutofit/>
          </a:bodyPr>
          <a:p>
            <a:pPr indent="0" algn="just">
              <a:buNone/>
            </a:pPr>
            <a:r>
              <a:rPr lang="en-US" altLang="zh-CN" sz="2400">
                <a:latin typeface="Times New Roman" panose="02020603050405020304" charset="0"/>
                <a:ea typeface="宋体" panose="02010600030101010101" pitchFamily="2" charset="-122"/>
                <a:cs typeface="Times New Roman" panose="02020603050405020304" charset="0"/>
                <a:sym typeface="+mn-ea"/>
              </a:rPr>
              <a:t> </a:t>
            </a:r>
            <a:r>
              <a:rPr lang="en-US" altLang="zh-CN" sz="2000">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反义互补的词汇衔接有助于合理地激化冲突和化解</a:t>
            </a:r>
            <a:endParaRPr lang="zh-CN" altLang="en-US" sz="2400" b="0">
              <a:solidFill>
                <a:srgbClr val="C00000"/>
              </a:solidFill>
              <a:latin typeface="Times New Roman" panose="02020603050405020304" charset="0"/>
              <a:ea typeface="宋体" panose="02010600030101010101" pitchFamily="2" charset="-122"/>
              <a:cs typeface="Times New Roman" panose="02020603050405020304" charset="0"/>
            </a:endParaRPr>
          </a:p>
          <a:p>
            <a:pPr indent="0" algn="l">
              <a:buNone/>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矛盾</a:t>
            </a:r>
            <a:r>
              <a:rPr lang="zh-CN" altLang="en-US" sz="24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a:latin typeface="Times New Roman" panose="02020603050405020304" charset="0"/>
                <a:ea typeface="宋体" panose="02010600030101010101" pitchFamily="2" charset="-122"/>
                <a:cs typeface="Times New Roman" panose="02020603050405020304" charset="0"/>
                <a:sym typeface="+mn-ea"/>
              </a:rPr>
              <a:t>      </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pic>
        <p:nvPicPr>
          <p:cNvPr id="6" name="图片 5"/>
          <p:cNvPicPr>
            <a:picLocks noChangeAspect="1"/>
          </p:cNvPicPr>
          <p:nvPr/>
        </p:nvPicPr>
        <p:blipFill>
          <a:blip r:embed="rId3">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4"/>
          <a:stretch>
            <a:fillRect/>
          </a:stretch>
        </p:blipFill>
        <p:spPr>
          <a:xfrm rot="20700000" flipH="1">
            <a:off x="-90170" y="-229870"/>
            <a:ext cx="904875" cy="954405"/>
          </a:xfrm>
          <a:prstGeom prst="rect">
            <a:avLst/>
          </a:prstGeom>
        </p:spPr>
      </p:pic>
      <p:sp>
        <p:nvSpPr>
          <p:cNvPr id="7" name="文本框 6"/>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4255135" y="4864735"/>
            <a:ext cx="7734300" cy="1568450"/>
          </a:xfrm>
          <a:prstGeom prst="rect">
            <a:avLst/>
          </a:prstGeom>
          <a:noFill/>
        </p:spPr>
        <p:txBody>
          <a:bodyPr wrap="square" rtlCol="0" anchor="t">
            <a:spAutoFit/>
          </a:bodyPr>
          <a:p>
            <a:pPr marL="285750" indent="-285750">
              <a:buFont typeface="Wingdings" panose="05000000000000000000" charset="0"/>
              <a:buChar char="l"/>
            </a:pPr>
            <a:r>
              <a:rPr lang="zh-CN" altLang="en-US" sz="1600" b="1"/>
              <a:t>用餐时，一家人制定了一个规矩：不再往她的碗里额外添汤，而是大家一起分享故事并征求她的意见。米拉特意</a:t>
            </a:r>
            <a:r>
              <a:rPr lang="en-US" altLang="zh-CN" sz="1600" b="1"/>
              <a:t>“</a:t>
            </a:r>
            <a:r>
              <a:rPr lang="zh-CN" altLang="en-US" sz="1600" b="1"/>
              <a:t>忘记</a:t>
            </a:r>
            <a:r>
              <a:rPr lang="en-US" altLang="zh-CN" sz="1600" b="1"/>
              <a:t>”</a:t>
            </a:r>
            <a:r>
              <a:rPr lang="zh-CN" altLang="en-US" sz="1600" b="1"/>
              <a:t>摆好餐具或搅拌酱汁，她问道：</a:t>
            </a:r>
            <a:r>
              <a:rPr lang="en-US" altLang="zh-CN" sz="1600" b="1"/>
              <a:t>“</a:t>
            </a:r>
            <a:r>
              <a:rPr lang="zh-CN" altLang="en-US" sz="1600" b="1"/>
              <a:t>奶奶，您怎么总是能让这汤的味道这么好喝的呢，能教教我吗？</a:t>
            </a:r>
            <a:r>
              <a:rPr lang="en-US" altLang="zh-CN" sz="1600" b="1"/>
              <a:t>”</a:t>
            </a:r>
            <a:r>
              <a:rPr lang="zh-CN" altLang="en-US" sz="1600" b="1"/>
              <a:t>她眼中闪烁着坚定的光芒，那位年长的女士慈爱地微笑着，耐心地指导着她，颤抖的双手引导着米拉慢慢进食。慢慢地，奶奶不再抗拒地小口品尝起来，不再把碗推开。她甚至开始对菜肴发表评论：</a:t>
            </a:r>
            <a:r>
              <a:rPr lang="en-US" altLang="zh-CN" sz="1600" b="1"/>
              <a:t>“</a:t>
            </a:r>
            <a:r>
              <a:rPr lang="zh-CN" altLang="en-US" sz="1600" b="1"/>
              <a:t>再多放点盐会让味道更浓郁。</a:t>
            </a:r>
            <a:r>
              <a:rPr lang="en-US" altLang="zh-CN" sz="1600" b="1"/>
              <a:t>”</a:t>
            </a:r>
            <a:endParaRPr lang="zh-CN" altLang="en-US" sz="1600" b="1"/>
          </a:p>
        </p:txBody>
      </p:sp>
      <p:sp>
        <p:nvSpPr>
          <p:cNvPr id="11" name="文本框 10"/>
          <p:cNvSpPr txBox="1"/>
          <p:nvPr/>
        </p:nvSpPr>
        <p:spPr>
          <a:xfrm>
            <a:off x="4230370" y="1286510"/>
            <a:ext cx="7799705" cy="2861310"/>
          </a:xfrm>
          <a:prstGeom prst="rect">
            <a:avLst/>
          </a:prstGeom>
        </p:spPr>
        <p:txBody>
          <a:bodyPr wrap="square">
            <a:spAutoFit/>
          </a:bodyPr>
          <a:p>
            <a:pPr algn="just" defTabSz="266700"/>
            <a:r>
              <a:rPr lang="en-US" altLang="zh-CN" sz="2000">
                <a:solidFill>
                  <a:srgbClr val="000000"/>
                </a:solidFill>
                <a:latin typeface="Times New Roman" panose="02020603050405020304"/>
                <a:ea typeface="Times New Roman" panose="02020603050405020304"/>
              </a:rPr>
              <a:t>During meals, the family made a rule: </a:t>
            </a:r>
            <a:r>
              <a:rPr lang="en-US" altLang="zh-CN" sz="2000" baseline="30000">
                <a:latin typeface="Times New Roman" panose="02020603050405020304"/>
                <a:ea typeface="宋体" panose="02010600030101010101" pitchFamily="2" charset="-122"/>
              </a:rPr>
              <a:t>①</a:t>
            </a:r>
            <a:r>
              <a:rPr lang="en-US" altLang="zh-CN" sz="2000" b="1" u="sng">
                <a:solidFill>
                  <a:srgbClr val="C00000"/>
                </a:solidFill>
                <a:latin typeface="Times New Roman" panose="02020603050405020304"/>
                <a:ea typeface="Times New Roman" panose="02020603050405020304"/>
              </a:rPr>
              <a:t>no more ladling soup into her bowl</a:t>
            </a:r>
            <a:r>
              <a:rPr lang="en-US" altLang="zh-CN" sz="2000">
                <a:solidFill>
                  <a:srgbClr val="000000"/>
                </a:solidFill>
                <a:latin typeface="Times New Roman" panose="02020603050405020304"/>
                <a:ea typeface="Times New Roman" panose="02020603050405020304"/>
              </a:rPr>
              <a:t>, but instead sharing stories and asking for her advice. Mira deliberately </a:t>
            </a:r>
            <a:r>
              <a:rPr lang="en-US" altLang="zh-CN" sz="2000">
                <a:solidFill>
                  <a:srgbClr val="000000"/>
                </a:solidFill>
                <a:latin typeface="Times New Roman" panose="02020603050405020304"/>
                <a:ea typeface="宋体" panose="02010600030101010101" pitchFamily="2" charset="-122"/>
              </a:rPr>
              <a:t>“</a:t>
            </a:r>
            <a:r>
              <a:rPr lang="en-US" altLang="zh-CN" sz="2000">
                <a:solidFill>
                  <a:srgbClr val="000000"/>
                </a:solidFill>
                <a:latin typeface="Times New Roman" panose="02020603050405020304"/>
                <a:ea typeface="Times New Roman" panose="02020603050405020304"/>
              </a:rPr>
              <a:t>forgot</a:t>
            </a: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to set the table or mix the sauce, asking, </a:t>
            </a:r>
            <a:r>
              <a:rPr lang="en-US" altLang="zh-CN" sz="2000">
                <a:solidFill>
                  <a:srgbClr val="000000"/>
                </a:solidFill>
                <a:latin typeface="Times New Roman" panose="02020603050405020304"/>
                <a:ea typeface="宋体" panose="02010600030101010101" pitchFamily="2" charset="-122"/>
              </a:rPr>
              <a:t>“</a:t>
            </a:r>
            <a:r>
              <a:rPr lang="en-US" altLang="zh-CN" sz="2000">
                <a:solidFill>
                  <a:srgbClr val="000000"/>
                </a:solidFill>
                <a:latin typeface="Times New Roman" panose="02020603050405020304"/>
                <a:ea typeface="Times New Roman" panose="02020603050405020304"/>
              </a:rPr>
              <a:t>Grandma, how did you always make the soup taste so decent? Teach me!</a:t>
            </a:r>
            <a:r>
              <a:rPr lang="en-US" altLang="zh-CN" sz="2000">
                <a:solidFill>
                  <a:srgbClr val="000000"/>
                </a:solidFill>
                <a:latin typeface="Times New Roman" panose="02020603050405020304"/>
                <a:ea typeface="宋体" panose="02010600030101010101" pitchFamily="2" charset="-122"/>
              </a:rPr>
              <a:t>”  </a:t>
            </a:r>
            <a:r>
              <a:rPr lang="en-US" altLang="zh-CN" sz="2000" baseline="30000">
                <a:latin typeface="Times New Roman" panose="02020603050405020304"/>
                <a:ea typeface="宋体" panose="02010600030101010101" pitchFamily="2" charset="-122"/>
              </a:rPr>
              <a:t>②</a:t>
            </a:r>
            <a:r>
              <a:rPr lang="en-US" altLang="zh-CN" sz="2000" b="1" u="sng">
                <a:solidFill>
                  <a:srgbClr val="C00000"/>
                </a:solidFill>
                <a:latin typeface="Times New Roman" panose="02020603050405020304"/>
                <a:ea typeface="Times New Roman" panose="02020603050405020304"/>
              </a:rPr>
              <a:t>Security</a:t>
            </a: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shining in her eyes, the elder lady </a:t>
            </a:r>
            <a:r>
              <a:rPr lang="en-US" altLang="zh-CN" sz="2000" baseline="30000">
                <a:latin typeface="Times New Roman" panose="02020603050405020304"/>
                <a:ea typeface="宋体" panose="02010600030101010101" pitchFamily="2" charset="-122"/>
              </a:rPr>
              <a:t>③</a:t>
            </a:r>
            <a:r>
              <a:rPr lang="en-US" altLang="zh-CN" sz="2000" b="1" u="sng">
                <a:solidFill>
                  <a:srgbClr val="C00000"/>
                </a:solidFill>
                <a:latin typeface="Times New Roman" panose="02020603050405020304"/>
                <a:ea typeface="Times New Roman" panose="02020603050405020304"/>
              </a:rPr>
              <a:t>smiled</a:t>
            </a: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affectionately as she instructed, </a:t>
            </a:r>
            <a:r>
              <a:rPr lang="en-US" altLang="zh-CN" sz="2000" baseline="30000">
                <a:latin typeface="Times New Roman" panose="02020603050405020304"/>
                <a:ea typeface="宋体" panose="02010600030101010101" pitchFamily="2" charset="-122"/>
              </a:rPr>
              <a:t>④</a:t>
            </a:r>
            <a:r>
              <a:rPr lang="en-US" altLang="zh-CN" sz="2000" b="1" u="sng">
                <a:solidFill>
                  <a:srgbClr val="C00000"/>
                </a:solidFill>
                <a:latin typeface="Times New Roman" panose="02020603050405020304"/>
                <a:ea typeface="Times New Roman" panose="02020603050405020304"/>
              </a:rPr>
              <a:t>her trembling hands</a:t>
            </a: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guiding Mira patiently. Slowly, Grandma started </a:t>
            </a:r>
            <a:r>
              <a:rPr lang="en-US" altLang="zh-CN" sz="2000" baseline="30000">
                <a:latin typeface="Times New Roman" panose="02020603050405020304"/>
                <a:ea typeface="宋体" panose="02010600030101010101" pitchFamily="2" charset="-122"/>
              </a:rPr>
              <a:t>⑤</a:t>
            </a:r>
            <a:r>
              <a:rPr lang="en-US" altLang="zh-CN" sz="2000" b="1" u="sng">
                <a:solidFill>
                  <a:srgbClr val="C00000"/>
                </a:solidFill>
                <a:latin typeface="Times New Roman" panose="02020603050405020304"/>
                <a:ea typeface="Times New Roman" panose="02020603050405020304"/>
              </a:rPr>
              <a:t>unresistingly</a:t>
            </a: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taking small bites, </a:t>
            </a:r>
            <a:r>
              <a:rPr lang="en-US" altLang="zh-CN" sz="2000" baseline="30000">
                <a:latin typeface="Times New Roman" panose="02020603050405020304"/>
                <a:ea typeface="宋体" panose="02010600030101010101" pitchFamily="2" charset="-122"/>
              </a:rPr>
              <a:t>⑥</a:t>
            </a:r>
            <a:r>
              <a:rPr lang="en-US" altLang="zh-CN" sz="2000" b="1" u="sng">
                <a:solidFill>
                  <a:srgbClr val="C00000"/>
                </a:solidFill>
                <a:latin typeface="Times New Roman" panose="02020603050405020304"/>
                <a:ea typeface="Times New Roman" panose="02020603050405020304"/>
              </a:rPr>
              <a:t>no longer pushing bowls away</a:t>
            </a:r>
            <a:r>
              <a:rPr lang="en-US" altLang="zh-CN" sz="2000">
                <a:solidFill>
                  <a:srgbClr val="000000"/>
                </a:solidFill>
                <a:latin typeface="Times New Roman" panose="02020603050405020304"/>
                <a:ea typeface="Times New Roman" panose="02020603050405020304"/>
              </a:rPr>
              <a:t>. She even began commenting on the dishes, </a:t>
            </a:r>
            <a:r>
              <a:rPr lang="en-US" altLang="zh-CN" sz="2000">
                <a:solidFill>
                  <a:srgbClr val="000000"/>
                </a:solidFill>
                <a:latin typeface="Times New Roman" panose="02020603050405020304"/>
                <a:ea typeface="宋体" panose="02010600030101010101" pitchFamily="2" charset="-122"/>
              </a:rPr>
              <a:t>“</a:t>
            </a:r>
            <a:r>
              <a:rPr lang="en-US" altLang="zh-CN" sz="2000">
                <a:solidFill>
                  <a:srgbClr val="000000"/>
                </a:solidFill>
                <a:latin typeface="Times New Roman" panose="02020603050405020304"/>
                <a:ea typeface="Times New Roman" panose="02020603050405020304"/>
              </a:rPr>
              <a:t>A bit more salt would bring out the flavor.</a:t>
            </a:r>
            <a:r>
              <a:rPr lang="en-US" altLang="zh-CN" sz="2000">
                <a:solidFill>
                  <a:srgbClr val="000000"/>
                </a:solidFill>
                <a:latin typeface="Times New Roman" panose="02020603050405020304"/>
                <a:ea typeface="宋体" panose="02010600030101010101" pitchFamily="2" charset="-122"/>
              </a:rPr>
              <a:t>”</a:t>
            </a:r>
            <a:endParaRPr lang="en-US" altLang="zh-CN" sz="2000">
              <a:solidFill>
                <a:srgbClr val="000000"/>
              </a:solidFill>
              <a:latin typeface="Times New Roman" panose="02020603050405020304"/>
              <a:ea typeface="宋体" panose="02010600030101010101" pitchFamily="2" charset="-122"/>
            </a:endParaRPr>
          </a:p>
        </p:txBody>
      </p:sp>
      <p:pic>
        <p:nvPicPr>
          <p:cNvPr id="13" name="图片 12"/>
          <p:cNvPicPr>
            <a:picLocks noChangeAspect="1"/>
          </p:cNvPicPr>
          <p:nvPr/>
        </p:nvPicPr>
        <p:blipFill>
          <a:blip r:embed="rId5"/>
          <a:stretch>
            <a:fillRect/>
          </a:stretch>
        </p:blipFill>
        <p:spPr>
          <a:xfrm>
            <a:off x="173990" y="3738880"/>
            <a:ext cx="4011295" cy="27273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1" grpId="0"/>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290320" y="18478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graphicFrame>
        <p:nvGraphicFramePr>
          <p:cNvPr id="2" name="表格 1"/>
          <p:cNvGraphicFramePr/>
          <p:nvPr/>
        </p:nvGraphicFramePr>
        <p:xfrm>
          <a:off x="127000" y="833120"/>
          <a:ext cx="11931650" cy="5749925"/>
        </p:xfrm>
        <a:graphic>
          <a:graphicData uri="http://schemas.openxmlformats.org/drawingml/2006/table">
            <a:tbl>
              <a:tblPr firstRow="1" bandRow="1">
                <a:tableStyleId>{5940675A-B579-460E-94D1-54222C63F5DA}</a:tableStyleId>
              </a:tblPr>
              <a:tblGrid>
                <a:gridCol w="1995805"/>
                <a:gridCol w="2463800"/>
                <a:gridCol w="7472045"/>
              </a:tblGrid>
              <a:tr h="385445">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248275">
                <a:tc>
                  <a:txBody>
                    <a:bodyPr/>
                    <a:p>
                      <a:pPr indent="0">
                        <a:buNone/>
                      </a:pPr>
                      <a:endParaRPr lang="en-US" sz="2400" b="1">
                        <a:solidFill>
                          <a:schemeClr val="tx1"/>
                        </a:solidFill>
                        <a:latin typeface="黑体" panose="02010609060101010101" charset="-122"/>
                        <a:ea typeface="黑体" panose="02010609060101010101" charset="-122"/>
                        <a:cs typeface="黑体" panose="02010609060101010101" charset="-122"/>
                        <a:sym typeface="+mn-ea"/>
                      </a:endParaRPr>
                    </a:p>
                    <a:p>
                      <a:pPr inden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endParaRPr lang="en-US" sz="2400" b="1">
                        <a:solidFill>
                          <a:schemeClr val="tx1"/>
                        </a:solidFill>
                        <a:latin typeface="黑体" panose="02010609060101010101" charset="-122"/>
                        <a:ea typeface="黑体" panose="02010609060101010101" charset="-122"/>
                        <a:cs typeface="黑体" panose="02010609060101010101" charset="-122"/>
                        <a:sym typeface="+mn-ea"/>
                      </a:endParaRPr>
                    </a:p>
                    <a:p>
                      <a:pPr inden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语义扩展</a:t>
                      </a:r>
                      <a:endParaRPr lang="en-US" altLang="en-US" sz="2400" b="1">
                        <a:solidFill>
                          <a:srgbClr val="C00000"/>
                        </a:solidFill>
                        <a:latin typeface="黑体" panose="02010609060101010101" charset="-122"/>
                        <a:ea typeface="黑体" panose="02010609060101010101" charset="-122"/>
                        <a:cs typeface="黑体" panose="02010609060101010101" charset="-122"/>
                      </a:endParaRPr>
                    </a:p>
                    <a:p>
                      <a:pPr indent="0" algn="l">
                        <a:buNone/>
                      </a:pPr>
                      <a:r>
                        <a:rPr lang="en-US" sz="2400">
                          <a:solidFill>
                            <a:srgbClr val="C00000"/>
                          </a:solidFill>
                          <a:latin typeface="黑体" panose="02010609060101010101" charset="-122"/>
                          <a:ea typeface="黑体" panose="02010609060101010101" charset="-122"/>
                          <a:cs typeface="黑体" panose="02010609060101010101" charset="-122"/>
                          <a:sym typeface="+mn-ea"/>
                        </a:rPr>
                        <a:t>   →→</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p>
                      <a:pPr indent="0">
                        <a:buNone/>
                      </a:pP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①</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taking her to a psychologist</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②</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feel secure and needed</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③</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worked as a tailor</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④</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legendary woman</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⑤</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her eyesight had dimmed, </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⑥</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her fingers trembled</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Just like </a:t>
                      </a:r>
                      <a:r>
                        <a:rPr lang="en-US" altLang="zh-CN" sz="2400" b="0" u="sng">
                          <a:noFill/>
                          <a:latin typeface="Times New Roman" panose="02020603050405020304" charset="0"/>
                          <a:ea typeface="宋体" panose="02010600030101010101" pitchFamily="2" charset="-122"/>
                          <a:cs typeface="Times New Roman" panose="02020603050405020304" charset="0"/>
                        </a:rPr>
                        <a:t>ancient imperial warriors</a:t>
                      </a:r>
                      <a:r>
                        <a:rPr lang="en-US" altLang="zh-CN" sz="2400" b="0">
                          <a:noFill/>
                          <a:latin typeface="Times New Roman" panose="02020603050405020304" charset="0"/>
                          <a:ea typeface="宋体" panose="02010600030101010101" pitchFamily="2" charset="-122"/>
                          <a:cs typeface="Times New Roman" panose="02020603050405020304" charset="0"/>
                        </a:rPr>
                        <a:t>, A group of kind-hearted Chinese people came to my rescue, </a:t>
                      </a:r>
                      <a:r>
                        <a:rPr lang="en-US" altLang="zh-CN" sz="2400" b="0" u="sng">
                          <a:noFill/>
                          <a:latin typeface="Times New Roman" panose="02020603050405020304" charset="0"/>
                          <a:ea typeface="宋体" panose="02010600030101010101" pitchFamily="2" charset="-122"/>
                          <a:cs typeface="Times New Roman" panose="02020603050405020304" charset="0"/>
                        </a:rPr>
                        <a:t>chasing terrifying monsters all away</a:t>
                      </a:r>
                      <a:r>
                        <a:rPr lang="en-US" altLang="zh-CN" sz="2400" b="0">
                          <a:noFill/>
                          <a:latin typeface="Times New Roman" panose="02020603050405020304" charset="0"/>
                          <a:ea typeface="宋体" panose="02010600030101010101" pitchFamily="2" charset="-122"/>
                          <a:cs typeface="Times New Roman" panose="02020603050405020304" charset="0"/>
                        </a:rPr>
                        <a:t>. One person comforted me tenderly, another promptly went to call the police, and yet another went to the broadcasting station to announce the missing-person notice. Being protected like a </a:t>
                      </a:r>
                      <a:r>
                        <a:rPr lang="en-US" altLang="zh-CN" sz="2400" b="0" u="sng">
                          <a:noFill/>
                          <a:latin typeface="Times New Roman" panose="02020603050405020304" charset="0"/>
                          <a:ea typeface="宋体" panose="02010600030101010101" pitchFamily="2" charset="-122"/>
                          <a:cs typeface="Times New Roman" panose="02020603050405020304" charset="0"/>
                        </a:rPr>
                        <a:t>fairy</a:t>
                      </a:r>
                      <a:r>
                        <a:rPr lang="en-US" altLang="zh-CN" sz="2400" b="0">
                          <a:noFill/>
                          <a:latin typeface="Times New Roman" panose="02020603050405020304" charset="0"/>
                          <a:ea typeface="宋体" panose="02010600030101010101" pitchFamily="2" charset="-122"/>
                          <a:cs typeface="Times New Roman" panose="02020603050405020304" charset="0"/>
                        </a:rPr>
                        <a:t>, I couldn't refrain fr</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话题为中心的语义链的扩展，确保整个故事情节发展的一致性、延续性和逻辑性</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endParaRPr lang="en-US" altLang="zh-CN"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en-US" altLang="zh-CN" sz="2000" b="0">
                          <a:latin typeface="Times New Roman" panose="02020603050405020304" charset="0"/>
                          <a:ea typeface="宋体" panose="02010600030101010101" pitchFamily="2" charset="-122"/>
                          <a:cs typeface="Times New Roman" panose="02020603050405020304" charset="0"/>
                        </a:rPr>
                        <a:t>   </a:t>
                      </a:r>
                      <a:endParaRPr lang="en-US" altLang="zh-CN" sz="20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r>
            </a:tbl>
          </a:graphicData>
        </a:graphic>
      </p:graphicFrame>
      <p:pic>
        <p:nvPicPr>
          <p:cNvPr id="9" name="图片 8"/>
          <p:cNvPicPr>
            <a:picLocks noChangeAspect="1"/>
          </p:cNvPicPr>
          <p:nvPr/>
        </p:nvPicPr>
        <p:blipFill>
          <a:blip r:embed="rId3">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4"/>
          <a:stretch>
            <a:fillRect/>
          </a:stretch>
        </p:blipFill>
        <p:spPr>
          <a:xfrm rot="20700000" flipH="1">
            <a:off x="-90170" y="-229870"/>
            <a:ext cx="904875" cy="954405"/>
          </a:xfrm>
          <a:prstGeom prst="rect">
            <a:avLst/>
          </a:prstGeom>
        </p:spPr>
      </p:pic>
      <p:sp>
        <p:nvSpPr>
          <p:cNvPr id="5" name="文本框 4"/>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680585" y="1391920"/>
            <a:ext cx="7302500" cy="2861310"/>
          </a:xfrm>
          <a:prstGeom prst="rect">
            <a:avLst/>
          </a:prstGeom>
        </p:spPr>
        <p:txBody>
          <a:bodyPr wrap="square">
            <a:spAutoFit/>
          </a:bodyPr>
          <a:p>
            <a:pPr marL="0" indent="0" algn="just" defTabSz="266700">
              <a:spcBef>
                <a:spcPct val="0"/>
              </a:spcBef>
              <a:spcAft>
                <a:spcPct val="0"/>
              </a:spcAft>
            </a:pPr>
            <a:r>
              <a:rPr lang="en-US" altLang="zh-CN" sz="2000" b="0">
                <a:latin typeface="Times New Roman" panose="02020603050405020304"/>
                <a:ea typeface="Times New Roman" panose="02020603050405020304"/>
              </a:rPr>
              <a:t>She dug deeper into the AI</a:t>
            </a:r>
            <a:r>
              <a:rPr lang="en-US" altLang="zh-CN" sz="2000" b="0">
                <a:latin typeface="Times New Roman" panose="02020603050405020304"/>
                <a:ea typeface="宋体" panose="02010600030101010101" pitchFamily="2" charset="-122"/>
              </a:rPr>
              <a:t>’</a:t>
            </a:r>
            <a:r>
              <a:rPr lang="en-US" altLang="zh-CN" sz="2000" b="0">
                <a:latin typeface="Times New Roman" panose="02020603050405020304"/>
                <a:ea typeface="Times New Roman" panose="02020603050405020304"/>
              </a:rPr>
              <a:t>s core suggestion</a:t>
            </a:r>
            <a:r>
              <a:rPr lang="en-US" altLang="zh-CN" sz="2000" b="0">
                <a:latin typeface="Times New Roman" panose="02020603050405020304"/>
                <a:ea typeface="宋体" panose="02010600030101010101" pitchFamily="2" charset="-122"/>
              </a:rPr>
              <a:t>—</a:t>
            </a:r>
            <a:r>
              <a:rPr lang="en-US" altLang="zh-CN" sz="2000" b="1" baseline="30000">
                <a:latin typeface="Times New Roman" panose="02020603050405020304"/>
                <a:ea typeface="宋体" panose="02010600030101010101" pitchFamily="2" charset="-122"/>
              </a:rPr>
              <a:t>①</a:t>
            </a:r>
            <a:r>
              <a:rPr lang="en-US" altLang="zh-CN" sz="2000" b="0" u="sng">
                <a:solidFill>
                  <a:srgbClr val="C00000"/>
                </a:solidFill>
                <a:latin typeface="Times New Roman" panose="02020603050405020304"/>
                <a:ea typeface="Times New Roman" panose="02020603050405020304"/>
              </a:rPr>
              <a:t>fulfilling Grandma</a:t>
            </a:r>
            <a:r>
              <a:rPr lang="en-US" altLang="zh-CN" sz="2000" b="0" u="sng">
                <a:solidFill>
                  <a:srgbClr val="C00000"/>
                </a:solidFill>
                <a:latin typeface="Times New Roman" panose="02020603050405020304"/>
                <a:ea typeface="宋体" panose="02010600030101010101" pitchFamily="2" charset="-122"/>
              </a:rPr>
              <a:t>’</a:t>
            </a:r>
            <a:r>
              <a:rPr lang="en-US" altLang="zh-CN" sz="2000" b="0" u="sng">
                <a:solidFill>
                  <a:srgbClr val="C00000"/>
                </a:solidFill>
                <a:latin typeface="Times New Roman" panose="02020603050405020304"/>
                <a:ea typeface="Times New Roman" panose="02020603050405020304"/>
              </a:rPr>
              <a:t>s </a:t>
            </a:r>
            <a:r>
              <a:rPr lang="en-US" altLang="zh-CN" sz="2000" b="1" u="sng">
                <a:solidFill>
                  <a:srgbClr val="C00000"/>
                </a:solidFill>
                <a:latin typeface="Times New Roman" panose="02020603050405020304"/>
                <a:ea typeface="Times New Roman" panose="02020603050405020304"/>
              </a:rPr>
              <a:t>psychological</a:t>
            </a:r>
            <a:r>
              <a:rPr lang="en-US" altLang="zh-CN" sz="2000" b="0" u="sng">
                <a:solidFill>
                  <a:srgbClr val="C00000"/>
                </a:solidFill>
                <a:latin typeface="Times New Roman" panose="02020603050405020304"/>
                <a:ea typeface="Times New Roman" panose="02020603050405020304"/>
              </a:rPr>
              <a:t> demands</a:t>
            </a:r>
            <a:r>
              <a:rPr lang="en-US" altLang="zh-CN" sz="2000" b="0" u="sng">
                <a:latin typeface="Times New Roman" panose="02020603050405020304"/>
                <a:ea typeface="Times New Roman" panose="02020603050405020304"/>
              </a:rPr>
              <a:t> </a:t>
            </a:r>
            <a:r>
              <a:rPr lang="en-US" altLang="zh-CN" sz="2000" b="1" baseline="30000">
                <a:latin typeface="Times New Roman" panose="02020603050405020304"/>
                <a:ea typeface="宋体" panose="02010600030101010101" pitchFamily="2" charset="-122"/>
              </a:rPr>
              <a:t>②</a:t>
            </a:r>
            <a:r>
              <a:rPr lang="en-US" altLang="zh-CN" sz="2000" b="0" u="sng">
                <a:solidFill>
                  <a:srgbClr val="C00000"/>
                </a:solidFill>
                <a:latin typeface="Times New Roman" panose="02020603050405020304"/>
                <a:ea typeface="Times New Roman" panose="02020603050405020304"/>
              </a:rPr>
              <a:t>to be </a:t>
            </a:r>
            <a:r>
              <a:rPr lang="en-US" altLang="zh-CN" sz="2000" b="1" u="sng">
                <a:solidFill>
                  <a:srgbClr val="C00000"/>
                </a:solidFill>
                <a:latin typeface="Times New Roman" panose="02020603050405020304"/>
                <a:ea typeface="Times New Roman" panose="02020603050405020304"/>
              </a:rPr>
              <a:t>needed</a:t>
            </a:r>
            <a:r>
              <a:rPr lang="en-US" altLang="zh-CN" sz="2000" b="0">
                <a:latin typeface="Times New Roman" panose="02020603050405020304"/>
                <a:ea typeface="宋体" panose="02010600030101010101" pitchFamily="2" charset="-122"/>
              </a:rPr>
              <a:t>—</a:t>
            </a:r>
            <a:r>
              <a:rPr lang="en-US" altLang="zh-CN" sz="2000" b="0">
                <a:latin typeface="Times New Roman" panose="02020603050405020304"/>
                <a:ea typeface="Times New Roman" panose="02020603050405020304"/>
              </a:rPr>
              <a:t>by </a:t>
            </a:r>
            <a:r>
              <a:rPr lang="en-US" altLang="zh-CN" sz="2000" b="1" baseline="30000">
                <a:latin typeface="Times New Roman" panose="02020603050405020304"/>
                <a:ea typeface="宋体" panose="02010600030101010101" pitchFamily="2" charset="-122"/>
              </a:rPr>
              <a:t>③</a:t>
            </a:r>
            <a:r>
              <a:rPr lang="en-US" altLang="zh-CN" sz="2000" b="0" u="sng">
                <a:solidFill>
                  <a:srgbClr val="C00000"/>
                </a:solidFill>
                <a:latin typeface="Times New Roman" panose="02020603050405020304"/>
                <a:ea typeface="Times New Roman" panose="02020603050405020304"/>
              </a:rPr>
              <a:t>reviving her </a:t>
            </a:r>
            <a:r>
              <a:rPr lang="en-US" altLang="zh-CN" sz="2000" b="1" u="sng">
                <a:solidFill>
                  <a:srgbClr val="C00000"/>
                </a:solidFill>
                <a:latin typeface="Times New Roman" panose="02020603050405020304"/>
                <a:ea typeface="Times New Roman" panose="02020603050405020304"/>
              </a:rPr>
              <a:t>tailor</a:t>
            </a:r>
            <a:r>
              <a:rPr lang="en-US" altLang="zh-CN" sz="2000" b="0" u="sng">
                <a:solidFill>
                  <a:srgbClr val="C00000"/>
                </a:solidFill>
                <a:latin typeface="Times New Roman" panose="02020603050405020304"/>
                <a:ea typeface="Times New Roman" panose="02020603050405020304"/>
              </a:rPr>
              <a:t> expertise</a:t>
            </a:r>
            <a:r>
              <a:rPr lang="en-US" altLang="zh-CN" sz="2000" b="0">
                <a:latin typeface="Times New Roman" panose="02020603050405020304"/>
                <a:ea typeface="Times New Roman" panose="02020603050405020304"/>
              </a:rPr>
              <a:t>. Mira learned her cousin was getting married and begged Grandma to make a wedding dress. </a:t>
            </a:r>
            <a:r>
              <a:rPr lang="en-US" altLang="zh-CN" sz="2000" b="1" baseline="30000">
                <a:latin typeface="Times New Roman" panose="02020603050405020304"/>
                <a:ea typeface="宋体" panose="02010600030101010101" pitchFamily="2" charset="-122"/>
              </a:rPr>
              <a:t>④</a:t>
            </a:r>
            <a:r>
              <a:rPr lang="en-US" altLang="zh-CN" sz="2000" b="0" u="sng">
                <a:solidFill>
                  <a:srgbClr val="C00000"/>
                </a:solidFill>
                <a:latin typeface="Times New Roman" panose="02020603050405020304"/>
                <a:ea typeface="Times New Roman" panose="02020603050405020304"/>
              </a:rPr>
              <a:t>The old </a:t>
            </a:r>
            <a:r>
              <a:rPr lang="en-US" altLang="zh-CN" sz="2000" b="1" u="sng">
                <a:solidFill>
                  <a:srgbClr val="C00000"/>
                </a:solidFill>
                <a:latin typeface="Times New Roman" panose="02020603050405020304"/>
                <a:ea typeface="Times New Roman" panose="02020603050405020304"/>
              </a:rPr>
              <a:t>legendary</a:t>
            </a:r>
            <a:r>
              <a:rPr lang="en-US" altLang="zh-CN" sz="2000" b="0" u="sng">
                <a:solidFill>
                  <a:srgbClr val="C00000"/>
                </a:solidFill>
                <a:latin typeface="Times New Roman" panose="02020603050405020304"/>
                <a:ea typeface="Times New Roman" panose="02020603050405020304"/>
              </a:rPr>
              <a:t> woman</a:t>
            </a:r>
            <a:r>
              <a:rPr lang="en-US" altLang="zh-CN" sz="2000" b="0">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hesitated at first, but when Mira placed her old sewing box in front of her, her </a:t>
            </a:r>
            <a:r>
              <a:rPr lang="en-US" altLang="zh-CN" sz="2000" b="1" baseline="30000">
                <a:latin typeface="Times New Roman" panose="02020603050405020304"/>
                <a:ea typeface="宋体" panose="02010600030101010101" pitchFamily="2" charset="-122"/>
              </a:rPr>
              <a:t>⑤</a:t>
            </a:r>
            <a:r>
              <a:rPr lang="en-US" altLang="zh-CN" sz="2000" b="0" u="sng">
                <a:solidFill>
                  <a:srgbClr val="C00000"/>
                </a:solidFill>
                <a:latin typeface="Times New Roman" panose="02020603050405020304"/>
                <a:ea typeface="Times New Roman" panose="02020603050405020304"/>
              </a:rPr>
              <a:t>trembling fingers</a:t>
            </a:r>
            <a:r>
              <a:rPr lang="en-US" altLang="zh-CN" sz="2000" b="0">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brushed the threads </a:t>
            </a:r>
            <a:r>
              <a:rPr lang="en-US" altLang="zh-CN" sz="2000" b="1" u="sng">
                <a:solidFill>
                  <a:srgbClr val="C00000"/>
                </a:solidFill>
                <a:latin typeface="Times New Roman" panose="02020603050405020304"/>
                <a:ea typeface="Times New Roman" panose="02020603050405020304"/>
              </a:rPr>
              <a:t>gently and religiously</a:t>
            </a:r>
            <a:r>
              <a:rPr lang="en-US" altLang="zh-CN" sz="2000" b="0">
                <a:latin typeface="Times New Roman" panose="02020603050405020304"/>
                <a:ea typeface="Times New Roman" panose="02020603050405020304"/>
              </a:rPr>
              <a:t>. For weeks, they worked together: Grandma directed the measurements and designs, </a:t>
            </a:r>
            <a:r>
              <a:rPr lang="en-US" altLang="zh-CN" sz="2000" b="1" baseline="30000">
                <a:latin typeface="Times New Roman" panose="02020603050405020304"/>
                <a:ea typeface="宋体" panose="02010600030101010101" pitchFamily="2" charset="-122"/>
              </a:rPr>
              <a:t>⑥</a:t>
            </a:r>
            <a:r>
              <a:rPr lang="en-US" altLang="zh-CN" sz="2000" b="0" u="sng">
                <a:solidFill>
                  <a:srgbClr val="C00000"/>
                </a:solidFill>
                <a:latin typeface="Times New Roman" panose="02020603050405020304"/>
                <a:ea typeface="Times New Roman" panose="02020603050405020304"/>
              </a:rPr>
              <a:t>her dimmed eyes</a:t>
            </a:r>
            <a:r>
              <a:rPr lang="en-US" altLang="zh-CN" sz="2000" b="0">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bright with </a:t>
            </a:r>
            <a:r>
              <a:rPr lang="en-US" altLang="zh-CN" sz="2000" b="1" u="sng">
                <a:solidFill>
                  <a:srgbClr val="C00000"/>
                </a:solidFill>
                <a:latin typeface="Times New Roman" panose="02020603050405020304"/>
                <a:ea typeface="Times New Roman" panose="02020603050405020304"/>
              </a:rPr>
              <a:t>pride</a:t>
            </a:r>
            <a:r>
              <a:rPr lang="en-US" altLang="zh-CN" sz="2000" b="0">
                <a:latin typeface="Times New Roman" panose="02020603050405020304"/>
                <a:ea typeface="Times New Roman" panose="02020603050405020304"/>
              </a:rPr>
              <a:t>, while Mira helped with cuts and stitches.</a:t>
            </a:r>
            <a:endParaRPr lang="en-US" altLang="zh-CN" sz="2000" b="0">
              <a:latin typeface="Times New Roman" panose="02020603050405020304"/>
              <a:ea typeface="Times New Roman" panose="02020603050405020304"/>
            </a:endParaRPr>
          </a:p>
        </p:txBody>
      </p:sp>
      <p:sp>
        <p:nvSpPr>
          <p:cNvPr id="7" name="文本框 6"/>
          <p:cNvSpPr txBox="1"/>
          <p:nvPr/>
        </p:nvSpPr>
        <p:spPr>
          <a:xfrm>
            <a:off x="4688205" y="5182870"/>
            <a:ext cx="7294245" cy="1168400"/>
          </a:xfrm>
          <a:prstGeom prst="rect">
            <a:avLst/>
          </a:prstGeom>
          <a:noFill/>
        </p:spPr>
        <p:txBody>
          <a:bodyPr wrap="square" rtlCol="0" anchor="t">
            <a:spAutoFit/>
          </a:bodyPr>
          <a:p>
            <a:pPr marL="285750" indent="-285750">
              <a:buFont typeface="Arial" panose="020B0604020202020204" pitchFamily="34" charset="0"/>
              <a:buChar char="•"/>
            </a:pPr>
            <a:r>
              <a:rPr lang="zh-CN" altLang="en-US" sz="1400" b="1"/>
              <a:t>她进一步深入探究了人工智能给出的核心建议</a:t>
            </a:r>
            <a:r>
              <a:rPr lang="en-US" altLang="zh-CN" sz="1400" b="1"/>
              <a:t>——</a:t>
            </a:r>
            <a:r>
              <a:rPr lang="zh-CN" altLang="en-US" sz="1400" b="1"/>
              <a:t>满足奶奶内心深处渴望被需要的心理需求</a:t>
            </a:r>
            <a:r>
              <a:rPr lang="en-US" altLang="zh-CN" sz="1400" b="1"/>
              <a:t>—— </a:t>
            </a:r>
            <a:r>
              <a:rPr lang="zh-CN" altLang="en-US" sz="1400" b="1"/>
              <a:t>通过重新施展她的裁缝技艺。米拉得知她的表姐即将结婚，便恳求奶奶为她做一件婚纱。有着传奇色彩的老太太起初有些犹豫，但当米拉把她的旧缝纫箱放在她面前时，她颤抖的手指轻轻地虔诚地拂过那些线。接下来的几周里，她们一起工作：奶奶负责测量和设计，她黯淡的双眼中闪烁着自豪的光芒，而米拉则帮忙裁剪和缝合。</a:t>
            </a:r>
            <a:endParaRPr lang="zh-CN" altLang="en-US" sz="1400" b="1"/>
          </a:p>
        </p:txBody>
      </p:sp>
      <p:pic>
        <p:nvPicPr>
          <p:cNvPr id="11" name="图片 10"/>
          <p:cNvPicPr>
            <a:picLocks noChangeAspect="1"/>
          </p:cNvPicPr>
          <p:nvPr/>
        </p:nvPicPr>
        <p:blipFill>
          <a:blip r:embed="rId5"/>
          <a:srcRect/>
          <a:stretch>
            <a:fillRect/>
          </a:stretch>
        </p:blipFill>
        <p:spPr>
          <a:xfrm>
            <a:off x="127000" y="3481070"/>
            <a:ext cx="4435475" cy="292481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p:nvPr>
            <p:custDataLst>
              <p:tags r:id="rId1"/>
            </p:custDataLst>
          </p:nvPr>
        </p:nvGraphicFramePr>
        <p:xfrm>
          <a:off x="127000" y="795020"/>
          <a:ext cx="11972925" cy="5781675"/>
        </p:xfrm>
        <a:graphic>
          <a:graphicData uri="http://schemas.openxmlformats.org/drawingml/2006/table">
            <a:tbl>
              <a:tblPr firstRow="1" bandRow="1">
                <a:tableStyleId>{5940675A-B579-460E-94D1-54222C63F5DA}</a:tableStyleId>
              </a:tblPr>
              <a:tblGrid>
                <a:gridCol w="2014855"/>
                <a:gridCol w="3103245"/>
                <a:gridCol w="6854825"/>
              </a:tblGrid>
              <a:tr h="530225">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251450">
                <a:tc>
                  <a:txBody>
                    <a:bodyPr/>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lgn="ctr">
                        <a:buNone/>
                      </a:pPr>
                      <a:r>
                        <a:rPr lang="zh-CN" altLang="en-US" sz="2400">
                          <a:latin typeface="黑体" panose="02010609060101010101" charset="-122"/>
                          <a:ea typeface="黑体" panose="02010609060101010101" charset="-122"/>
                          <a:cs typeface="黑体" panose="02010609060101010101" charset="-122"/>
                          <a:sym typeface="+mn-ea"/>
                        </a:rPr>
                        <a:t>主题</a:t>
                      </a:r>
                      <a:r>
                        <a:rPr lang="en-US" sz="2400">
                          <a:latin typeface="黑体" panose="02010609060101010101" charset="-122"/>
                          <a:ea typeface="黑体" panose="02010609060101010101" charset="-122"/>
                          <a:cs typeface="黑体" panose="02010609060101010101" charset="-122"/>
                          <a:sym typeface="+mn-ea"/>
                        </a:rPr>
                        <a:t>升华</a:t>
                      </a:r>
                      <a:r>
                        <a:rPr lang="en-US" sz="2400">
                          <a:solidFill>
                            <a:srgbClr val="C00000"/>
                          </a:solidFill>
                          <a:latin typeface="黑体" panose="02010609060101010101" charset="-122"/>
                          <a:ea typeface="黑体" panose="02010609060101010101" charset="-122"/>
                          <a:cs typeface="黑体" panose="02010609060101010101" charset="-122"/>
                          <a:sym typeface="+mn-ea"/>
                        </a:rPr>
                        <a:t>↑</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①</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she no longer had a place in the family</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lgn="l">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②</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an old companion, the AI</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③</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feel secure and needed</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④</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reasoning with</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lgn="l">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⑤</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plenty of love</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Just like </a:t>
                      </a:r>
                      <a:r>
                        <a:rPr lang="en-US" altLang="zh-CN" sz="2400" b="0" u="sng">
                          <a:noFill/>
                          <a:latin typeface="Times New Roman" panose="02020603050405020304" charset="0"/>
                          <a:ea typeface="宋体" panose="02010600030101010101" pitchFamily="2" charset="-122"/>
                          <a:cs typeface="Times New Roman" panose="02020603050405020304" charset="0"/>
                        </a:rPr>
                        <a:t>ancient warrior</a:t>
                      </a:r>
                      <a:r>
                        <a:rPr lang="en-US" altLang="zh-CN" sz="2400" b="0">
                          <a:noFill/>
                          <a:latin typeface="Times New Roman" panose="02020603050405020304" charset="0"/>
                          <a:ea typeface="宋体" panose="02010600030101010101" pitchFamily="2" charset="-122"/>
                          <a:cs typeface="Times New Roman" panose="02020603050405020304" charset="0"/>
                        </a:rPr>
                        <a:t>, a </a:t>
                      </a:r>
                      <a:r>
                        <a:rPr lang="en-US" altLang="zh-CN" sz="2400" b="0" u="sng">
                          <a:noFill/>
                          <a:latin typeface="Times New Roman" panose="02020603050405020304" charset="0"/>
                          <a:ea typeface="宋体" panose="02010600030101010101" pitchFamily="2" charset="-122"/>
                          <a:cs typeface="Times New Roman" panose="02020603050405020304" charset="0"/>
                        </a:rPr>
                        <a:t>Chinese</a:t>
                      </a:r>
                      <a:r>
                        <a:rPr lang="en-US" altLang="zh-CN" sz="2400" b="0">
                          <a:noFill/>
                          <a:latin typeface="Times New Roman" panose="02020603050405020304" charset="0"/>
                          <a:ea typeface="宋体" panose="02010600030101010101" pitchFamily="2" charset="-122"/>
                          <a:cs typeface="Times New Roman" panose="02020603050405020304" charset="0"/>
                        </a:rPr>
                        <a:t> stranger's kindness t</a:t>
                      </a:r>
                      <a:endParaRPr lang="zh-CN" altLang="en-US" sz="2000">
                        <a:solidFill>
                          <a:srgbClr val="0070C0"/>
                        </a:solidFill>
                        <a:latin typeface="Times New Roman" panose="02020603050405020304" charset="0"/>
                        <a:ea typeface="宋体" panose="02010600030101010101" pitchFamily="2" charset="-122"/>
                        <a:cs typeface="Times New Roman" panose="02020603050405020304" charset="0"/>
                        <a:sym typeface="+mn-ea"/>
                      </a:endParaRPr>
                    </a:p>
                    <a:p>
                      <a:pPr indent="0">
                        <a:buNone/>
                      </a:pPr>
                      <a:endParaRPr lang="zh-CN" altLang="en-US" sz="1800">
                        <a:solidFill>
                          <a:srgbClr val="0070C0"/>
                        </a:solidFill>
                        <a:latin typeface="Times New Roman" panose="02020603050405020304" charset="0"/>
                        <a:ea typeface="宋体" panose="02010600030101010101" pitchFamily="2" charset="-122"/>
                        <a:cs typeface="Times New Roman" panose="02020603050405020304" charset="0"/>
                        <a:sym typeface="+mn-ea"/>
                      </a:endParaRPr>
                    </a:p>
                    <a:p>
                      <a:pPr indent="0">
                        <a:buNone/>
                      </a:pPr>
                      <a:endParaRPr lang="zh-CN" altLang="en-US" sz="1800">
                        <a:solidFill>
                          <a:srgbClr val="0070C0"/>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zh-CN" altLang="en-US" sz="18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en-US" altLang="zh-CN" sz="18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zh-CN" altLang="en-US" sz="1800">
                          <a:solidFill>
                            <a:srgbClr val="0070C0"/>
                          </a:solidFill>
                          <a:latin typeface="Times New Roman" panose="02020603050405020304" charset="0"/>
                          <a:ea typeface="宋体" panose="02010600030101010101" pitchFamily="2" charset="-122"/>
                          <a:cs typeface="Times New Roman" panose="02020603050405020304" charset="0"/>
                          <a:sym typeface="+mn-ea"/>
                        </a:rPr>
                        <a:t>在读后续写中，抓牢核心关键词存在复现关系，紧扣主题，不出现偏题现象。再可结合原文语境积极模仿与创造，催化词汇新颖性，实现主题自然升华）</a:t>
                      </a:r>
                      <a:endParaRPr lang="zh-CN" altLang="en-US" sz="1800" b="0">
                        <a:solidFill>
                          <a:srgbClr val="0070C0"/>
                        </a:solidFill>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出自【趣你的PPT】(微信:qunideppt)：最优质的PPT资源库"/>
          <p:cNvSpPr txBox="1"/>
          <p:nvPr>
            <p:custDataLst>
              <p:tags r:id="rId2"/>
            </p:custDataLst>
          </p:nvPr>
        </p:nvSpPr>
        <p:spPr>
          <a:xfrm>
            <a:off x="1290320" y="17208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3"/>
          <a:stretch>
            <a:fillRect/>
          </a:stretch>
        </p:blipFill>
        <p:spPr>
          <a:xfrm>
            <a:off x="240348" y="6670358"/>
            <a:ext cx="542925" cy="200025"/>
          </a:xfrm>
          <a:prstGeom prst="rect">
            <a:avLst/>
          </a:prstGeom>
        </p:spPr>
      </p:pic>
      <p:pic>
        <p:nvPicPr>
          <p:cNvPr id="9" name="图片 8"/>
          <p:cNvPicPr>
            <a:picLocks noChangeAspect="1"/>
          </p:cNvPicPr>
          <p:nvPr/>
        </p:nvPicPr>
        <p:blipFill>
          <a:blip r:embed="rId4">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5"/>
          <a:stretch>
            <a:fillRect/>
          </a:stretch>
        </p:blipFill>
        <p:spPr>
          <a:xfrm rot="20700000" flipH="1">
            <a:off x="-90170" y="-229870"/>
            <a:ext cx="904875" cy="954405"/>
          </a:xfrm>
          <a:prstGeom prst="rect">
            <a:avLst/>
          </a:prstGeom>
        </p:spPr>
      </p:pic>
      <p:sp>
        <p:nvSpPr>
          <p:cNvPr id="2" name="文本框 1"/>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291455" y="1421130"/>
            <a:ext cx="6751320" cy="2553335"/>
          </a:xfrm>
          <a:prstGeom prst="rect">
            <a:avLst/>
          </a:prstGeom>
        </p:spPr>
        <p:txBody>
          <a:bodyPr wrap="square">
            <a:spAutoFit/>
          </a:bodyPr>
          <a:p>
            <a:pPr marL="0" indent="0" algn="just" defTabSz="266700">
              <a:spcBef>
                <a:spcPct val="0"/>
              </a:spcBef>
              <a:spcAft>
                <a:spcPct val="0"/>
              </a:spcAft>
            </a:pPr>
            <a:r>
              <a:rPr lang="en-US" altLang="zh-CN" sz="2000" b="0">
                <a:latin typeface="Times New Roman" panose="02020603050405020304"/>
                <a:ea typeface="Times New Roman" panose="02020603050405020304"/>
              </a:rPr>
              <a:t>One afternoon, Grandma held up the finished dress, a faint smile on her face. At dinner that night, she ate a full bowl of rice and said, </a:t>
            </a:r>
            <a:r>
              <a:rPr lang="en-US" altLang="zh-CN" sz="2000" b="0">
                <a:latin typeface="Times New Roman" panose="02020603050405020304"/>
                <a:ea typeface="宋体" panose="02010600030101010101" pitchFamily="2" charset="-122"/>
              </a:rPr>
              <a:t>“</a:t>
            </a:r>
            <a:r>
              <a:rPr lang="en-US" altLang="zh-CN" sz="2000" b="0">
                <a:latin typeface="Times New Roman" panose="02020603050405020304"/>
                <a:ea typeface="Times New Roman" panose="02020603050405020304"/>
              </a:rPr>
              <a:t>Let</a:t>
            </a:r>
            <a:r>
              <a:rPr lang="en-US" altLang="zh-CN" sz="2000" b="0">
                <a:latin typeface="Times New Roman" panose="02020603050405020304"/>
                <a:ea typeface="宋体" panose="02010600030101010101" pitchFamily="2" charset="-122"/>
              </a:rPr>
              <a:t>’</a:t>
            </a:r>
            <a:r>
              <a:rPr lang="en-US" altLang="zh-CN" sz="2000" b="0">
                <a:latin typeface="Times New Roman" panose="02020603050405020304"/>
                <a:ea typeface="Times New Roman" panose="02020603050405020304"/>
              </a:rPr>
              <a:t>s make dumplings tomorrow </a:t>
            </a:r>
            <a:r>
              <a:rPr lang="en-US" altLang="zh-CN" sz="2000" b="0">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I</a:t>
            </a:r>
            <a:r>
              <a:rPr lang="en-US" altLang="zh-CN" sz="2000" b="0">
                <a:latin typeface="Times New Roman" panose="02020603050405020304"/>
                <a:ea typeface="宋体" panose="02010600030101010101" pitchFamily="2" charset="-122"/>
              </a:rPr>
              <a:t>’</a:t>
            </a:r>
            <a:r>
              <a:rPr lang="en-US" altLang="zh-CN" sz="2000" b="0">
                <a:latin typeface="Times New Roman" panose="02020603050405020304"/>
                <a:ea typeface="Times New Roman" panose="02020603050405020304"/>
              </a:rPr>
              <a:t>ll teach you my secret filling.</a:t>
            </a:r>
            <a:r>
              <a:rPr lang="en-US" altLang="zh-CN" sz="2000" b="0">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Mira smiled, knowing Grandma had </a:t>
            </a:r>
            <a:r>
              <a:rPr lang="en-US" altLang="zh-CN" sz="2000" b="1" baseline="30000">
                <a:latin typeface="Times New Roman" panose="02020603050405020304"/>
                <a:ea typeface="宋体" panose="02010600030101010101" pitchFamily="2" charset="-122"/>
              </a:rPr>
              <a:t>①</a:t>
            </a:r>
            <a:r>
              <a:rPr lang="en-US" altLang="zh-CN" sz="2000" b="1" u="sng">
                <a:solidFill>
                  <a:srgbClr val="C00000"/>
                </a:solidFill>
                <a:latin typeface="Times New Roman" panose="02020603050405020304"/>
                <a:ea typeface="Times New Roman" panose="02020603050405020304"/>
              </a:rPr>
              <a:t>found her place again</a:t>
            </a:r>
            <a:r>
              <a:rPr lang="en-US" altLang="zh-CN" sz="2000" b="0">
                <a:latin typeface="Times New Roman" panose="02020603050405020304"/>
                <a:ea typeface="Times New Roman" panose="02020603050405020304"/>
              </a:rPr>
              <a:t>. </a:t>
            </a:r>
            <a:r>
              <a:rPr lang="en-US" altLang="zh-CN" sz="2000" b="1" baseline="30000">
                <a:latin typeface="Times New Roman" panose="02020603050405020304"/>
                <a:ea typeface="宋体" panose="02010600030101010101" pitchFamily="2" charset="-122"/>
              </a:rPr>
              <a:t>②</a:t>
            </a:r>
            <a:r>
              <a:rPr lang="en-US" altLang="zh-CN" sz="2000" b="1" u="sng">
                <a:solidFill>
                  <a:srgbClr val="C00000"/>
                </a:solidFill>
                <a:latin typeface="Times New Roman" panose="02020603050405020304"/>
                <a:ea typeface="Times New Roman" panose="02020603050405020304"/>
              </a:rPr>
              <a:t>AI</a:t>
            </a:r>
            <a:r>
              <a:rPr lang="en-US" altLang="zh-CN" sz="2000" b="0" u="sng">
                <a:solidFill>
                  <a:srgbClr val="C00000"/>
                </a:solidFill>
                <a:latin typeface="Times New Roman" panose="02020603050405020304"/>
                <a:ea typeface="宋体" panose="02010600030101010101" pitchFamily="2" charset="-122"/>
              </a:rPr>
              <a:t>’</a:t>
            </a:r>
            <a:r>
              <a:rPr lang="en-US" altLang="zh-CN" sz="2000" b="0" u="sng">
                <a:solidFill>
                  <a:srgbClr val="C00000"/>
                </a:solidFill>
                <a:latin typeface="Times New Roman" panose="02020603050405020304"/>
                <a:ea typeface="Times New Roman" panose="02020603050405020304"/>
              </a:rPr>
              <a:t>s positive influence</a:t>
            </a:r>
            <a:r>
              <a:rPr lang="en-US" altLang="zh-CN" sz="2000" b="0">
                <a:latin typeface="Times New Roman" panose="02020603050405020304"/>
                <a:ea typeface="Times New Roman" panose="02020603050405020304"/>
              </a:rPr>
              <a:t> in life should be accepted as a gift and </a:t>
            </a:r>
            <a:r>
              <a:rPr lang="en-US" altLang="zh-CN" sz="2000" b="1" baseline="30000">
                <a:latin typeface="Times New Roman" panose="02020603050405020304"/>
                <a:ea typeface="宋体" panose="02010600030101010101" pitchFamily="2" charset="-122"/>
              </a:rPr>
              <a:t>③</a:t>
            </a:r>
            <a:r>
              <a:rPr lang="en-US" altLang="zh-CN" sz="2000" b="1" u="sng">
                <a:solidFill>
                  <a:srgbClr val="C00000"/>
                </a:solidFill>
                <a:latin typeface="Times New Roman" panose="02020603050405020304"/>
                <a:ea typeface="Times New Roman" panose="02020603050405020304"/>
              </a:rPr>
              <a:t>what seniors truly need</a:t>
            </a:r>
            <a:r>
              <a:rPr lang="en-US" altLang="zh-CN" sz="2000" b="0">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in their remaining years is just a </a:t>
            </a:r>
            <a:r>
              <a:rPr lang="en-US" altLang="zh-CN" sz="2000" b="1" baseline="30000">
                <a:latin typeface="Times New Roman" panose="02020603050405020304"/>
                <a:ea typeface="宋体" panose="02010600030101010101" pitchFamily="2" charset="-122"/>
              </a:rPr>
              <a:t>④</a:t>
            </a:r>
            <a:r>
              <a:rPr lang="en-US" altLang="zh-CN" sz="2000" b="1" u="sng">
                <a:solidFill>
                  <a:srgbClr val="C00000"/>
                </a:solidFill>
                <a:latin typeface="Times New Roman" panose="02020603050405020304"/>
                <a:ea typeface="Times New Roman" panose="02020603050405020304"/>
              </a:rPr>
              <a:t>reasonable</a:t>
            </a:r>
            <a:r>
              <a:rPr lang="en-US" altLang="zh-CN" sz="2000" b="0">
                <a:solidFill>
                  <a:srgbClr val="C00000"/>
                </a:solidFill>
                <a:latin typeface="Times New Roman" panose="02020603050405020304"/>
                <a:ea typeface="宋体" panose="02010600030101010101" pitchFamily="2" charset="-122"/>
              </a:rPr>
              <a:t> </a:t>
            </a:r>
            <a:r>
              <a:rPr lang="en-US" altLang="zh-CN" sz="2000" b="0">
                <a:solidFill>
                  <a:srgbClr val="C00000"/>
                </a:solidFill>
                <a:latin typeface="Times New Roman" panose="02020603050405020304"/>
                <a:ea typeface="Times New Roman" panose="02020603050405020304"/>
              </a:rPr>
              <a:t>excuse</a:t>
            </a:r>
            <a:r>
              <a:rPr lang="en-US" altLang="zh-CN" sz="2000" b="0">
                <a:latin typeface="Times New Roman" panose="02020603050405020304"/>
                <a:ea typeface="Times New Roman" panose="02020603050405020304"/>
              </a:rPr>
              <a:t> given by their </a:t>
            </a:r>
            <a:r>
              <a:rPr lang="en-US" altLang="zh-CN" sz="2000" b="1" baseline="30000">
                <a:latin typeface="Times New Roman" panose="02020603050405020304"/>
                <a:ea typeface="宋体" panose="02010600030101010101" pitchFamily="2" charset="-122"/>
              </a:rPr>
              <a:t>⑤</a:t>
            </a:r>
            <a:r>
              <a:rPr lang="en-US" altLang="zh-CN" sz="2000" b="1" u="sng">
                <a:solidFill>
                  <a:srgbClr val="C00000"/>
                </a:solidFill>
                <a:latin typeface="Times New Roman" panose="02020603050405020304"/>
                <a:ea typeface="Times New Roman" panose="02020603050405020304"/>
              </a:rPr>
              <a:t>loved</a:t>
            </a:r>
            <a:r>
              <a:rPr lang="en-US" altLang="zh-CN" sz="2000" b="0">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ones to </a:t>
            </a:r>
            <a:r>
              <a:rPr lang="en-US" altLang="zh-CN" sz="2000" b="1" baseline="30000">
                <a:latin typeface="Times New Roman" panose="02020603050405020304"/>
                <a:ea typeface="宋体" panose="02010600030101010101" pitchFamily="2" charset="-122"/>
              </a:rPr>
              <a:t>③</a:t>
            </a:r>
            <a:r>
              <a:rPr lang="en-US" altLang="zh-CN" sz="2000" b="0" u="sng">
                <a:solidFill>
                  <a:srgbClr val="C00000"/>
                </a:solidFill>
                <a:latin typeface="Times New Roman" panose="02020603050405020304"/>
                <a:ea typeface="Times New Roman" panose="02020603050405020304"/>
              </a:rPr>
              <a:t>rediscover their </a:t>
            </a:r>
            <a:r>
              <a:rPr lang="en-US" altLang="zh-CN" sz="2000" b="1" u="sng">
                <a:solidFill>
                  <a:srgbClr val="C00000"/>
                </a:solidFill>
                <a:latin typeface="Times New Roman" panose="02020603050405020304"/>
                <a:ea typeface="Times New Roman" panose="02020603050405020304"/>
              </a:rPr>
              <a:t>value</a:t>
            </a:r>
            <a:r>
              <a:rPr lang="en-US" altLang="zh-CN" sz="2000" b="0">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and prove that </a:t>
            </a:r>
            <a:r>
              <a:rPr lang="en-US" altLang="zh-CN" sz="2000" b="0" u="sng">
                <a:solidFill>
                  <a:srgbClr val="C00000"/>
                </a:solidFill>
                <a:latin typeface="Times New Roman" panose="02020603050405020304"/>
                <a:ea typeface="Times New Roman" panose="02020603050405020304"/>
              </a:rPr>
              <a:t>they still got </a:t>
            </a:r>
            <a:r>
              <a:rPr lang="en-US" altLang="zh-CN" sz="2000" b="1" u="sng">
                <a:solidFill>
                  <a:srgbClr val="C00000"/>
                </a:solidFill>
                <a:latin typeface="Times New Roman" panose="02020603050405020304"/>
                <a:ea typeface="Times New Roman" panose="02020603050405020304"/>
              </a:rPr>
              <a:t>it</a:t>
            </a:r>
            <a:r>
              <a:rPr lang="en-US" altLang="zh-CN" sz="2000" b="0">
                <a:latin typeface="Times New Roman" panose="02020603050405020304"/>
                <a:ea typeface="Times New Roman" panose="02020603050405020304"/>
              </a:rPr>
              <a:t>. </a:t>
            </a:r>
            <a:endParaRPr lang="en-US" altLang="zh-CN" sz="2000" b="0">
              <a:latin typeface="Times New Roman" panose="02020603050405020304"/>
              <a:ea typeface="Times New Roman" panose="02020603050405020304"/>
            </a:endParaRPr>
          </a:p>
        </p:txBody>
      </p:sp>
      <p:sp>
        <p:nvSpPr>
          <p:cNvPr id="7" name="文本框 6"/>
          <p:cNvSpPr txBox="1"/>
          <p:nvPr/>
        </p:nvSpPr>
        <p:spPr>
          <a:xfrm>
            <a:off x="5309235" y="5011420"/>
            <a:ext cx="6756400" cy="1568450"/>
          </a:xfrm>
          <a:prstGeom prst="rect">
            <a:avLst/>
          </a:prstGeom>
          <a:noFill/>
        </p:spPr>
        <p:txBody>
          <a:bodyPr wrap="square" rtlCol="0" anchor="t">
            <a:spAutoFit/>
          </a:bodyPr>
          <a:p>
            <a:pPr marL="285750" indent="-285750">
              <a:buFont typeface="Arial" panose="020B0604020202020204" pitchFamily="34" charset="0"/>
              <a:buChar char="•"/>
            </a:pPr>
            <a:r>
              <a:rPr lang="zh-CN" altLang="en-US" sz="1600" b="1"/>
              <a:t>一天下午，奶奶举起那件完工的连衣裙，脸上带着淡淡的微笑。当晚的晚餐时，她吃了一大碗米饭，并说道：</a:t>
            </a:r>
            <a:r>
              <a:rPr lang="en-US" altLang="zh-CN" sz="1600" b="1"/>
              <a:t>“</a:t>
            </a:r>
            <a:r>
              <a:rPr lang="zh-CN" altLang="en-US" sz="1600" b="1"/>
              <a:t>明天咱们来做饺子吧</a:t>
            </a:r>
            <a:r>
              <a:rPr lang="en-US" altLang="zh-CN" sz="1600" b="1"/>
              <a:t>——</a:t>
            </a:r>
            <a:r>
              <a:rPr lang="zh-CN" altLang="en-US" sz="1600" b="1"/>
              <a:t>我会教你们我的馅料秘诀。</a:t>
            </a:r>
            <a:r>
              <a:rPr lang="en-US" altLang="zh-CN" sz="1600" b="1"/>
              <a:t>”</a:t>
            </a:r>
            <a:r>
              <a:rPr lang="zh-CN" altLang="en-US" sz="1600" b="1"/>
              <a:t>米拉微笑着，心里明白奶奶又找回了自己的位置了。人工智能在生活中的积极影响应当被视为一份礼物，而老年人在余生中真正需要的，只是亲人给他们的一个合理的理由，让他们重新发现自身的价值，并证明自己依然有能力。</a:t>
            </a:r>
            <a:r>
              <a:rPr lang="en-US" altLang="zh-CN" sz="1600" b="1"/>
              <a:t>   </a:t>
            </a:r>
            <a:endParaRPr lang="zh-CN" altLang="en-US" sz="1600" b="1"/>
          </a:p>
        </p:txBody>
      </p:sp>
      <p:pic>
        <p:nvPicPr>
          <p:cNvPr id="13" name="图片 12"/>
          <p:cNvPicPr>
            <a:picLocks noChangeAspect="1"/>
          </p:cNvPicPr>
          <p:nvPr/>
        </p:nvPicPr>
        <p:blipFill>
          <a:blip r:embed="rId6"/>
          <a:stretch>
            <a:fillRect/>
          </a:stretch>
        </p:blipFill>
        <p:spPr>
          <a:xfrm>
            <a:off x="197485" y="3318510"/>
            <a:ext cx="4967605" cy="320548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p:nvPr>
            <p:custDataLst>
              <p:tags r:id="rId1"/>
            </p:custDataLst>
          </p:nvPr>
        </p:nvGraphicFramePr>
        <p:xfrm>
          <a:off x="127000" y="795020"/>
          <a:ext cx="11972925" cy="5681345"/>
        </p:xfrm>
        <a:graphic>
          <a:graphicData uri="http://schemas.openxmlformats.org/drawingml/2006/table">
            <a:tbl>
              <a:tblPr firstRow="1" bandRow="1">
                <a:tableStyleId>{5940675A-B579-460E-94D1-54222C63F5DA}</a:tableStyleId>
              </a:tblPr>
              <a:tblGrid>
                <a:gridCol w="2014855"/>
                <a:gridCol w="3103245"/>
                <a:gridCol w="6854825"/>
              </a:tblGrid>
              <a:tr h="530225">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151120">
                <a:tc>
                  <a:txBody>
                    <a:bodyPr/>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lgn="ctr">
                        <a:buNone/>
                      </a:pPr>
                      <a:r>
                        <a:rPr lang="zh-CN" altLang="en-US" sz="2400">
                          <a:latin typeface="黑体" panose="02010609060101010101" charset="-122"/>
                          <a:ea typeface="黑体" panose="02010609060101010101" charset="-122"/>
                          <a:cs typeface="黑体" panose="02010609060101010101" charset="-122"/>
                          <a:sym typeface="+mn-ea"/>
                        </a:rPr>
                        <a:t>主题</a:t>
                      </a:r>
                      <a:r>
                        <a:rPr lang="en-US" sz="2400">
                          <a:latin typeface="黑体" panose="02010609060101010101" charset="-122"/>
                          <a:ea typeface="黑体" panose="02010609060101010101" charset="-122"/>
                          <a:cs typeface="黑体" panose="02010609060101010101" charset="-122"/>
                          <a:sym typeface="+mn-ea"/>
                        </a:rPr>
                        <a:t>升华</a:t>
                      </a:r>
                      <a:r>
                        <a:rPr lang="en-US" sz="2400">
                          <a:solidFill>
                            <a:srgbClr val="C00000"/>
                          </a:solidFill>
                          <a:latin typeface="黑体" panose="02010609060101010101" charset="-122"/>
                          <a:ea typeface="黑体" panose="02010609060101010101" charset="-122"/>
                          <a:cs typeface="黑体" panose="02010609060101010101" charset="-122"/>
                          <a:sym typeface="+mn-ea"/>
                        </a:rPr>
                        <a:t>↑</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①</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The AI offered suggestions</a:t>
                      </a:r>
                      <a:r>
                        <a:rPr lang="zh-CN"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②</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Why won’t Grandma eat properly; </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lgn="l">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③</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feel secure and needed; </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lgn="l">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④</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on her own terms; </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lgn="l">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⑤</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once been a legend; </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lgn="l">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⑥</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plenty of food; </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lgn="l">
                        <a:buNone/>
                      </a:pP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⑦</a:t>
                      </a:r>
                      <a:r>
                        <a:rPr lang="en-US" altLang="zh-CN" sz="1800">
                          <a:latin typeface="Times New Roman" panose="02020603050405020304" charset="0"/>
                          <a:ea typeface="宋体" panose="02010600030101010101" pitchFamily="2" charset="-122"/>
                          <a:cs typeface="Times New Roman" panose="02020603050405020304" charset="0"/>
                          <a:sym typeface="+mn-ea"/>
                        </a:rPr>
                        <a:t>relight the sparkle </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Just like </a:t>
                      </a:r>
                      <a:r>
                        <a:rPr lang="en-US" altLang="zh-CN" sz="2400" b="0" u="sng">
                          <a:noFill/>
                          <a:latin typeface="Times New Roman" panose="02020603050405020304" charset="0"/>
                          <a:ea typeface="宋体" panose="02010600030101010101" pitchFamily="2" charset="-122"/>
                          <a:cs typeface="Times New Roman" panose="02020603050405020304" charset="0"/>
                        </a:rPr>
                        <a:t>ancient warrior</a:t>
                      </a:r>
                      <a:r>
                        <a:rPr lang="en-US" altLang="zh-CN" sz="2400" b="0">
                          <a:noFill/>
                          <a:latin typeface="Times New Roman" panose="02020603050405020304" charset="0"/>
                          <a:ea typeface="宋体" panose="02010600030101010101" pitchFamily="2" charset="-122"/>
                          <a:cs typeface="Times New Roman" panose="02020603050405020304" charset="0"/>
                        </a:rPr>
                        <a:t>, a </a:t>
                      </a:r>
                      <a:r>
                        <a:rPr lang="en-US" altLang="zh-CN" sz="2400" b="0" u="sng">
                          <a:noFill/>
                          <a:latin typeface="Times New Roman" panose="02020603050405020304" charset="0"/>
                          <a:ea typeface="宋体" panose="02010600030101010101" pitchFamily="2" charset="-122"/>
                          <a:cs typeface="Times New Roman" panose="02020603050405020304" charset="0"/>
                        </a:rPr>
                        <a:t>Chinese</a:t>
                      </a:r>
                      <a:r>
                        <a:rPr lang="en-US" altLang="zh-CN" sz="2400" b="0">
                          <a:noFill/>
                          <a:latin typeface="Times New Roman" panose="02020603050405020304" charset="0"/>
                          <a:ea typeface="宋体" panose="02010600030101010101" pitchFamily="2" charset="-122"/>
                          <a:cs typeface="Times New Roman" panose="02020603050405020304" charset="0"/>
                        </a:rPr>
                        <a:t> stranger's kindness t</a:t>
                      </a:r>
                      <a:endParaRPr lang="zh-CN" altLang="en-US" sz="2000">
                        <a:solidFill>
                          <a:srgbClr val="0070C0"/>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zh-CN" altLang="en-US" sz="18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en-US" altLang="zh-CN" sz="18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zh-CN" altLang="en-US" sz="1800">
                          <a:solidFill>
                            <a:srgbClr val="0070C0"/>
                          </a:solidFill>
                          <a:latin typeface="Times New Roman" panose="02020603050405020304" charset="0"/>
                          <a:ea typeface="宋体" panose="02010600030101010101" pitchFamily="2" charset="-122"/>
                          <a:cs typeface="Times New Roman" panose="02020603050405020304" charset="0"/>
                          <a:sym typeface="+mn-ea"/>
                        </a:rPr>
                        <a:t>在读后续写中，抓牢核心关键词存在复现关系，紧扣主题，不出现偏题现象。再可结合原文语境积极模仿与创造，催化词汇新颖性，实现主题自然升华）</a:t>
                      </a:r>
                      <a:endParaRPr lang="zh-CN" altLang="en-US" sz="1800" b="0">
                        <a:solidFill>
                          <a:srgbClr val="0070C0"/>
                        </a:solidFill>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出自【趣你的PPT】(微信:qunideppt)：最优质的PPT资源库"/>
          <p:cNvSpPr txBox="1"/>
          <p:nvPr>
            <p:custDataLst>
              <p:tags r:id="rId2"/>
            </p:custDataLst>
          </p:nvPr>
        </p:nvSpPr>
        <p:spPr>
          <a:xfrm>
            <a:off x="1290320" y="17208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3"/>
          <a:stretch>
            <a:fillRect/>
          </a:stretch>
        </p:blipFill>
        <p:spPr>
          <a:xfrm>
            <a:off x="240348" y="6670358"/>
            <a:ext cx="542925" cy="200025"/>
          </a:xfrm>
          <a:prstGeom prst="rect">
            <a:avLst/>
          </a:prstGeom>
        </p:spPr>
      </p:pic>
      <p:pic>
        <p:nvPicPr>
          <p:cNvPr id="9" name="图片 8"/>
          <p:cNvPicPr>
            <a:picLocks noChangeAspect="1"/>
          </p:cNvPicPr>
          <p:nvPr/>
        </p:nvPicPr>
        <p:blipFill>
          <a:blip r:embed="rId4">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5"/>
          <a:stretch>
            <a:fillRect/>
          </a:stretch>
        </p:blipFill>
        <p:spPr>
          <a:xfrm rot="20700000" flipH="1">
            <a:off x="-90170" y="-229870"/>
            <a:ext cx="904875" cy="954405"/>
          </a:xfrm>
          <a:prstGeom prst="rect">
            <a:avLst/>
          </a:prstGeom>
        </p:spPr>
      </p:pic>
      <p:sp>
        <p:nvSpPr>
          <p:cNvPr id="2" name="文本框 1"/>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360670" y="1662430"/>
            <a:ext cx="6577330" cy="1630045"/>
          </a:xfrm>
          <a:prstGeom prst="rect">
            <a:avLst/>
          </a:prstGeom>
        </p:spPr>
        <p:txBody>
          <a:bodyPr wrap="square">
            <a:spAutoFit/>
          </a:bodyPr>
          <a:p>
            <a:pPr marL="0" indent="0" algn="just" defTabSz="266700">
              <a:spcBef>
                <a:spcPct val="0"/>
              </a:spcBef>
              <a:spcAft>
                <a:spcPct val="0"/>
              </a:spcAft>
            </a:pPr>
            <a:r>
              <a:rPr lang="en-US" altLang="zh-CN" sz="2000" b="0">
                <a:latin typeface="Times New Roman" panose="02020603050405020304"/>
                <a:ea typeface="Times New Roman" panose="02020603050405020304"/>
              </a:rPr>
              <a:t>The </a:t>
            </a:r>
            <a:r>
              <a:rPr lang="en-US" altLang="zh-CN" sz="2000" b="1" baseline="30000">
                <a:latin typeface="Times New Roman" panose="02020603050405020304"/>
                <a:ea typeface="宋体" panose="02010600030101010101" pitchFamily="2" charset="-122"/>
              </a:rPr>
              <a:t>①</a:t>
            </a:r>
            <a:r>
              <a:rPr lang="en-US" altLang="zh-CN" sz="2000" b="1" u="sng">
                <a:solidFill>
                  <a:srgbClr val="C00000"/>
                </a:solidFill>
                <a:latin typeface="Times New Roman" panose="02020603050405020304"/>
                <a:ea typeface="Times New Roman" panose="02020603050405020304"/>
              </a:rPr>
              <a:t>AI</a:t>
            </a:r>
            <a:r>
              <a:rPr lang="en-US" altLang="zh-CN" sz="2000" b="1" u="sng">
                <a:solidFill>
                  <a:srgbClr val="C00000"/>
                </a:solidFill>
                <a:latin typeface="Times New Roman" panose="02020603050405020304"/>
                <a:ea typeface="宋体" panose="02010600030101010101" pitchFamily="2" charset="-122"/>
              </a:rPr>
              <a:t>’</a:t>
            </a:r>
            <a:r>
              <a:rPr lang="en-US" altLang="zh-CN" sz="2000" b="1" u="sng">
                <a:solidFill>
                  <a:srgbClr val="C00000"/>
                </a:solidFill>
                <a:latin typeface="Times New Roman" panose="02020603050405020304"/>
                <a:ea typeface="Times New Roman" panose="02020603050405020304"/>
              </a:rPr>
              <a:t>s suggestion</a:t>
            </a:r>
            <a:r>
              <a:rPr lang="en-US" altLang="zh-CN" sz="2000" b="0">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wasn</a:t>
            </a:r>
            <a:r>
              <a:rPr lang="en-US" altLang="zh-CN" sz="2000" b="0">
                <a:latin typeface="Times New Roman" panose="02020603050405020304"/>
                <a:ea typeface="宋体" panose="02010600030101010101" pitchFamily="2" charset="-122"/>
              </a:rPr>
              <a:t>’</a:t>
            </a:r>
            <a:r>
              <a:rPr lang="en-US" altLang="zh-CN" sz="2000" b="0">
                <a:latin typeface="Times New Roman" panose="02020603050405020304"/>
                <a:ea typeface="Times New Roman" panose="02020603050405020304"/>
              </a:rPr>
              <a:t>t just about </a:t>
            </a:r>
            <a:r>
              <a:rPr lang="en-US" altLang="zh-CN" sz="2000" b="1" baseline="30000">
                <a:latin typeface="Times New Roman" panose="02020603050405020304"/>
                <a:ea typeface="宋体" panose="02010600030101010101" pitchFamily="2" charset="-122"/>
              </a:rPr>
              <a:t>②</a:t>
            </a:r>
            <a:r>
              <a:rPr lang="en-US" altLang="zh-CN" sz="2000" b="1" u="sng">
                <a:solidFill>
                  <a:srgbClr val="C00000"/>
                </a:solidFill>
                <a:latin typeface="Times New Roman" panose="02020603050405020304"/>
                <a:ea typeface="Times New Roman" panose="02020603050405020304"/>
              </a:rPr>
              <a:t>eat properly</a:t>
            </a:r>
            <a:r>
              <a:rPr lang="en-US" altLang="zh-CN" sz="2000" b="0">
                <a:latin typeface="Times New Roman" panose="02020603050405020304"/>
                <a:ea typeface="Times New Roman" panose="02020603050405020304"/>
              </a:rPr>
              <a:t>; it was about </a:t>
            </a:r>
            <a:r>
              <a:rPr lang="en-US" altLang="zh-CN" sz="2000" b="1" baseline="30000">
                <a:latin typeface="Times New Roman" panose="02020603050405020304"/>
                <a:ea typeface="宋体" panose="02010600030101010101" pitchFamily="2" charset="-122"/>
              </a:rPr>
              <a:t>③</a:t>
            </a:r>
            <a:r>
              <a:rPr lang="en-US" altLang="zh-CN" sz="2000" b="1" u="sng">
                <a:solidFill>
                  <a:srgbClr val="C00000"/>
                </a:solidFill>
                <a:latin typeface="Times New Roman" panose="02020603050405020304"/>
                <a:ea typeface="Times New Roman" panose="02020603050405020304"/>
              </a:rPr>
              <a:t>feeling secure and ongoing needed</a:t>
            </a:r>
            <a:r>
              <a:rPr lang="en-US" altLang="zh-CN" sz="2000" b="0">
                <a:latin typeface="Times New Roman" panose="02020603050405020304"/>
                <a:ea typeface="宋体" panose="02010600030101010101" pitchFamily="2" charset="-122"/>
              </a:rPr>
              <a:t> </a:t>
            </a:r>
            <a:r>
              <a:rPr lang="en-US" altLang="zh-CN" sz="2000" b="1" baseline="30000">
                <a:latin typeface="Times New Roman" panose="02020603050405020304"/>
                <a:ea typeface="宋体" panose="02010600030101010101" pitchFamily="2" charset="-122"/>
              </a:rPr>
              <a:t>④</a:t>
            </a:r>
            <a:r>
              <a:rPr lang="en-US" altLang="zh-CN" sz="2000" b="1" u="sng">
                <a:solidFill>
                  <a:srgbClr val="C00000"/>
                </a:solidFill>
                <a:latin typeface="Times New Roman" panose="02020603050405020304"/>
                <a:ea typeface="Times New Roman" panose="02020603050405020304"/>
              </a:rPr>
              <a:t>on one</a:t>
            </a:r>
            <a:r>
              <a:rPr lang="en-US" altLang="zh-CN" sz="2000" b="1" u="sng">
                <a:solidFill>
                  <a:srgbClr val="C00000"/>
                </a:solidFill>
                <a:latin typeface="Times New Roman" panose="02020603050405020304"/>
                <a:ea typeface="宋体" panose="02010600030101010101" pitchFamily="2" charset="-122"/>
              </a:rPr>
              <a:t>’</a:t>
            </a:r>
            <a:r>
              <a:rPr lang="en-US" altLang="zh-CN" sz="2000" b="1" u="sng">
                <a:solidFill>
                  <a:srgbClr val="C00000"/>
                </a:solidFill>
                <a:latin typeface="Times New Roman" panose="02020603050405020304"/>
                <a:ea typeface="Times New Roman" panose="02020603050405020304"/>
              </a:rPr>
              <a:t>s own terms</a:t>
            </a:r>
            <a:r>
              <a:rPr lang="en-US" altLang="zh-CN" sz="2000" b="0">
                <a:latin typeface="Times New Roman" panose="02020603050405020304"/>
                <a:ea typeface="Times New Roman" panose="02020603050405020304"/>
              </a:rPr>
              <a:t>. The </a:t>
            </a:r>
            <a:r>
              <a:rPr lang="en-US" altLang="zh-CN" sz="2000" b="1" baseline="30000">
                <a:latin typeface="Times New Roman" panose="02020603050405020304"/>
                <a:ea typeface="宋体" panose="02010600030101010101" pitchFamily="2" charset="-122"/>
              </a:rPr>
              <a:t>⑤</a:t>
            </a:r>
            <a:r>
              <a:rPr lang="en-US" altLang="zh-CN" sz="2000" b="1" u="sng">
                <a:solidFill>
                  <a:srgbClr val="C00000"/>
                </a:solidFill>
                <a:latin typeface="Times New Roman" panose="02020603050405020304"/>
                <a:ea typeface="Times New Roman" panose="02020603050405020304"/>
              </a:rPr>
              <a:t>legend and value</a:t>
            </a:r>
            <a:r>
              <a:rPr lang="en-US" altLang="zh-CN" sz="2000" b="0">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had never gone but only temporarily concealed, waiting for </a:t>
            </a:r>
            <a:r>
              <a:rPr lang="en-US" altLang="zh-CN" sz="2000" b="0" u="sng">
                <a:solidFill>
                  <a:srgbClr val="C00000"/>
                </a:solidFill>
                <a:latin typeface="Times New Roman" panose="02020603050405020304"/>
                <a:ea typeface="Times New Roman" panose="02020603050405020304"/>
              </a:rPr>
              <a:t>empathy, respect and action </a:t>
            </a:r>
            <a:r>
              <a:rPr lang="en-US" altLang="zh-CN" sz="2000" b="0">
                <a:latin typeface="Times New Roman" panose="02020603050405020304"/>
                <a:ea typeface="Times New Roman" panose="02020603050405020304"/>
              </a:rPr>
              <a:t>to </a:t>
            </a:r>
            <a:r>
              <a:rPr lang="en-US" altLang="zh-CN" sz="2000" b="1" baseline="30000">
                <a:latin typeface="Times New Roman" panose="02020603050405020304"/>
                <a:ea typeface="宋体" panose="02010600030101010101" pitchFamily="2" charset="-122"/>
              </a:rPr>
              <a:t>⑥</a:t>
            </a:r>
            <a:r>
              <a:rPr lang="en-US" altLang="zh-CN" sz="2000" b="1" u="sng">
                <a:solidFill>
                  <a:srgbClr val="C00000"/>
                </a:solidFill>
                <a:latin typeface="Times New Roman" panose="02020603050405020304"/>
                <a:ea typeface="Times New Roman" panose="02020603050405020304"/>
              </a:rPr>
              <a:t>feed</a:t>
            </a:r>
            <a:r>
              <a:rPr lang="en-US" altLang="zh-CN" sz="2000" b="1">
                <a:solidFill>
                  <a:srgbClr val="C00000"/>
                </a:solidFill>
                <a:latin typeface="Times New Roman" panose="02020603050405020304"/>
                <a:ea typeface="宋体" panose="02010600030101010101" pitchFamily="2" charset="-122"/>
              </a:rPr>
              <a:t> </a:t>
            </a:r>
            <a:r>
              <a:rPr lang="en-US" altLang="zh-CN" sz="2000" b="0">
                <a:latin typeface="Times New Roman" panose="02020603050405020304"/>
                <a:ea typeface="Times New Roman" panose="02020603050405020304"/>
              </a:rPr>
              <a:t>and </a:t>
            </a:r>
            <a:r>
              <a:rPr lang="en-US" altLang="zh-CN" sz="2000" b="1" baseline="30000">
                <a:latin typeface="Times New Roman" panose="02020603050405020304"/>
                <a:ea typeface="宋体" panose="02010600030101010101" pitchFamily="2" charset="-122"/>
              </a:rPr>
              <a:t>⑦</a:t>
            </a:r>
            <a:r>
              <a:rPr lang="en-US" altLang="zh-CN" sz="2000" b="1" u="sng">
                <a:solidFill>
                  <a:srgbClr val="C00000"/>
                </a:solidFill>
                <a:latin typeface="Times New Roman" panose="02020603050405020304"/>
                <a:ea typeface="Times New Roman" panose="02020603050405020304"/>
              </a:rPr>
              <a:t>relight</a:t>
            </a:r>
            <a:r>
              <a:rPr lang="en-US" altLang="zh-CN" sz="2000" b="0">
                <a:latin typeface="Times New Roman" panose="02020603050405020304"/>
                <a:ea typeface="Times New Roman" panose="02020603050405020304"/>
              </a:rPr>
              <a:t>.</a:t>
            </a:r>
            <a:endParaRPr lang="en-US" altLang="zh-CN" sz="2000" b="0">
              <a:latin typeface="Times New Roman" panose="02020603050405020304"/>
              <a:ea typeface="Times New Roman" panose="02020603050405020304"/>
            </a:endParaRPr>
          </a:p>
        </p:txBody>
      </p:sp>
      <p:pic>
        <p:nvPicPr>
          <p:cNvPr id="7" name="图片 6"/>
          <p:cNvPicPr>
            <a:picLocks noChangeAspect="1"/>
          </p:cNvPicPr>
          <p:nvPr/>
        </p:nvPicPr>
        <p:blipFill>
          <a:blip r:embed="rId6"/>
          <a:stretch>
            <a:fillRect/>
          </a:stretch>
        </p:blipFill>
        <p:spPr>
          <a:xfrm>
            <a:off x="240665" y="3609975"/>
            <a:ext cx="4879975" cy="2803525"/>
          </a:xfrm>
          <a:prstGeom prst="rect">
            <a:avLst/>
          </a:prstGeom>
        </p:spPr>
      </p:pic>
      <p:sp>
        <p:nvSpPr>
          <p:cNvPr id="11" name="文本框 10"/>
          <p:cNvSpPr txBox="1"/>
          <p:nvPr/>
        </p:nvSpPr>
        <p:spPr>
          <a:xfrm>
            <a:off x="5303520" y="5022850"/>
            <a:ext cx="6711950" cy="1198880"/>
          </a:xfrm>
          <a:prstGeom prst="rect">
            <a:avLst/>
          </a:prstGeom>
          <a:noFill/>
        </p:spPr>
        <p:txBody>
          <a:bodyPr wrap="square" rtlCol="0" anchor="t">
            <a:spAutoFit/>
          </a:bodyPr>
          <a:p>
            <a:pPr marL="285750" indent="-285750">
              <a:buFont typeface="Arial" panose="020B0604020202020204" pitchFamily="34" charset="0"/>
              <a:buChar char="•"/>
            </a:pPr>
            <a:r>
              <a:rPr lang="zh-CN" altLang="en-US" b="1"/>
              <a:t>人工智能的建议不仅关乎合理饮食，还关乎在符合个人意愿的前提下获得安全感和持续被需要的感觉。这种传奇和价值从未消失，只是暂时被隐藏而已，一直在等待着同理心、尊重以及实际行动来滋养和重新点燃。</a:t>
            </a:r>
            <a:endParaRPr lang="zh-CN" altLang="en-US" b="1"/>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675765" y="158115"/>
            <a:ext cx="89655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范文赏析：</a:t>
            </a:r>
            <a:endParaRPr lang="zh-CN" altLang="en-US" sz="2400" b="1" dirty="0">
              <a:solidFill>
                <a:srgbClr val="0070C0"/>
              </a:solidFill>
              <a:latin typeface="微软雅黑" panose="020B0503020204020204" charset="-122"/>
              <a:ea typeface="微软雅黑" panose="020B0503020204020204" charset="-122"/>
            </a:endParaRPr>
          </a:p>
          <a:p>
            <a:pPr fontAlgn="ctr">
              <a:lnSpc>
                <a:spcPct val="110000"/>
              </a:lnSpc>
            </a:pP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pic>
        <p:nvPicPr>
          <p:cNvPr id="18" name="图片 17"/>
          <p:cNvPicPr/>
          <p:nvPr/>
        </p:nvPicPr>
        <p:blipFill>
          <a:blip r:embed="rId3"/>
          <a:stretch>
            <a:fillRect/>
          </a:stretch>
        </p:blipFill>
        <p:spPr>
          <a:xfrm>
            <a:off x="2244725" y="4333875"/>
            <a:ext cx="9951720" cy="2336800"/>
          </a:xfrm>
          <a:prstGeom prst="rect">
            <a:avLst/>
          </a:prstGeom>
        </p:spPr>
      </p:pic>
      <p:sp>
        <p:nvSpPr>
          <p:cNvPr id="2" name="文本框 1"/>
          <p:cNvSpPr txBox="1"/>
          <p:nvPr/>
        </p:nvSpPr>
        <p:spPr>
          <a:xfrm>
            <a:off x="83185" y="812800"/>
            <a:ext cx="5765800" cy="5587365"/>
          </a:xfrm>
          <a:prstGeom prst="rect">
            <a:avLst/>
          </a:prstGeom>
          <a:ln>
            <a:solidFill>
              <a:schemeClr val="accent4">
                <a:lumMod val="60000"/>
                <a:lumOff val="40000"/>
              </a:schemeClr>
            </a:solidFill>
          </a:ln>
        </p:spPr>
        <p:txBody>
          <a:bodyPr>
            <a:noAutofit/>
          </a:bodyPr>
          <a:p>
            <a:pPr algn="just"/>
            <a:r>
              <a:rPr lang="en-US" altLang="zh-CN" sz="2400">
                <a:latin typeface="Times New Roman" panose="02020603050405020304" charset="0"/>
                <a:ea typeface="微软雅黑" panose="020B0503020204020204" charset="-122"/>
                <a:cs typeface="Times New Roman" panose="02020603050405020304" charset="0"/>
              </a:rPr>
              <a:t>   </a:t>
            </a:r>
            <a:r>
              <a:rPr lang="en-US" altLang="zh-CN" sz="2000">
                <a:latin typeface="Times New Roman" panose="02020603050405020304" charset="0"/>
                <a:ea typeface="微软雅黑" panose="020B0503020204020204" charset="-122"/>
                <a:cs typeface="Times New Roman" panose="02020603050405020304" charset="0"/>
              </a:rPr>
              <a:t> </a:t>
            </a:r>
            <a:r>
              <a:rPr lang="en-US" altLang="zh-CN" sz="2000" i="1">
                <a:solidFill>
                  <a:srgbClr val="0070C0"/>
                </a:solidFill>
                <a:latin typeface="Times New Roman" panose="02020603050405020304" charset="0"/>
                <a:ea typeface="微软雅黑" panose="020B0503020204020204" charset="-122"/>
                <a:cs typeface="Times New Roman" panose="02020603050405020304" charset="0"/>
              </a:rPr>
              <a:t>With AI’s assistance, Mira began her plan.</a:t>
            </a:r>
            <a:r>
              <a:rPr lang="en-US" altLang="zh-CN" sz="2000">
                <a:latin typeface="Times New Roman" panose="02020603050405020304" charset="0"/>
                <a:ea typeface="微软雅黑" panose="020B0503020204020204" charset="-122"/>
                <a:cs typeface="Times New Roman" panose="02020603050405020304" charset="0"/>
              </a:rPr>
              <a:t> First, she worked with AI to create customized recipes for Grandma, accounting for her age-related digestive issues and past preferences to make nutritious, easy-to-swallow dishes. Meanwhile, following AI’s suggestion to make Grandma feel valued, the family started to shower her with more attention—sitting with her at meals, chatting warmly, expressing appreciation and encouraging her to eat. As days passed, Grandma began to sense the genuine care and importance the family placed on her. Gradually, the once - stubborn resistance to food faded away.</a:t>
            </a:r>
            <a:endParaRPr lang="en-US" altLang="zh-CN" sz="2000">
              <a:latin typeface="Times New Roman" panose="02020603050405020304" charset="0"/>
              <a:ea typeface="微软雅黑" panose="020B0503020204020204" charset="-122"/>
              <a:cs typeface="Times New Roman" panose="02020603050405020304" charset="0"/>
            </a:endParaRPr>
          </a:p>
          <a:p>
            <a:pPr algn="just"/>
            <a:r>
              <a:rPr lang="en-US" altLang="zh-CN" sz="2000">
                <a:latin typeface="Times New Roman" panose="02020603050405020304" charset="0"/>
                <a:ea typeface="微软雅黑" panose="020B0503020204020204" charset="-122"/>
                <a:cs typeface="Times New Roman" panose="02020603050405020304" charset="0"/>
              </a:rPr>
              <a:t>  </a:t>
            </a:r>
            <a:r>
              <a:rPr lang="zh-CN" altLang="en-US" sz="1600">
                <a:latin typeface="Times New Roman" panose="02020603050405020304" charset="0"/>
                <a:ea typeface="微软雅黑" panose="020B0503020204020204" charset="-122"/>
                <a:cs typeface="Times New Roman" panose="02020603050405020304" charset="0"/>
              </a:rPr>
              <a:t>首先，她利用人工智能为奶奶定制了专属食谱，考虑到奶奶因年龄增长而出现的消化问题以及她过去的饮食偏好，从而制作出既营养又易于吞咽的菜肴。同时，根据人工智能的建议，为了让奶奶感受到被重视，这家人开始给予她更多的关注</a:t>
            </a:r>
            <a:r>
              <a:rPr lang="en-US" altLang="zh-CN" sz="1600">
                <a:latin typeface="Times New Roman" panose="02020603050405020304" charset="0"/>
                <a:ea typeface="微软雅黑" panose="020B0503020204020204" charset="-122"/>
                <a:cs typeface="Times New Roman" panose="02020603050405020304" charset="0"/>
              </a:rPr>
              <a:t>——</a:t>
            </a:r>
            <a:r>
              <a:rPr lang="zh-CN" altLang="en-US" sz="1600">
                <a:latin typeface="Times New Roman" panose="02020603050405020304" charset="0"/>
                <a:ea typeface="微软雅黑" panose="020B0503020204020204" charset="-122"/>
                <a:cs typeface="Times New Roman" panose="02020603050405020304" charset="0"/>
              </a:rPr>
              <a:t>陪她一起用餐，亲切交谈，表达感激之情，并鼓励她进食。随着时间的推移，奶奶开始感受到家人对她真正的关心和重视。渐渐地，曾经对食物的抵触情绪也消失了。</a:t>
            </a:r>
            <a:endParaRPr lang="zh-CN" altLang="en-US" sz="1600">
              <a:latin typeface="Times New Roman" panose="02020603050405020304" charset="0"/>
              <a:ea typeface="微软雅黑" panose="020B0503020204020204" charset="-122"/>
              <a:cs typeface="Times New Roman" panose="02020603050405020304" charset="0"/>
            </a:endParaRPr>
          </a:p>
        </p:txBody>
      </p:sp>
      <p:pic>
        <p:nvPicPr>
          <p:cNvPr id="9" name="图片 8"/>
          <p:cNvPicPr>
            <a:picLocks noChangeAspect="1"/>
          </p:cNvPicPr>
          <p:nvPr/>
        </p:nvPicPr>
        <p:blipFill>
          <a:blip r:embed="rId4">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5" name="图片 4"/>
          <p:cNvPicPr/>
          <p:nvPr/>
        </p:nvPicPr>
        <p:blipFill>
          <a:blip r:embed="rId5"/>
          <a:stretch>
            <a:fillRect/>
          </a:stretch>
        </p:blipFill>
        <p:spPr>
          <a:xfrm rot="20700000" flipH="1">
            <a:off x="-90170" y="-229870"/>
            <a:ext cx="904875" cy="954405"/>
          </a:xfrm>
          <a:prstGeom prst="rect">
            <a:avLst/>
          </a:prstGeom>
        </p:spPr>
      </p:pic>
      <p:sp>
        <p:nvSpPr>
          <p:cNvPr id="6" name="文本框 5"/>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948045" y="812800"/>
            <a:ext cx="5935980" cy="5858510"/>
          </a:xfrm>
          <a:prstGeom prst="rect">
            <a:avLst/>
          </a:prstGeom>
          <a:solidFill>
            <a:schemeClr val="bg1">
              <a:alpha val="62000"/>
            </a:schemeClr>
          </a:solidFill>
          <a:ln>
            <a:solidFill>
              <a:schemeClr val="accent1"/>
            </a:solidFill>
          </a:ln>
        </p:spPr>
        <p:txBody>
          <a:bodyPr wrap="square" rtlCol="0" anchor="t">
            <a:noAutofit/>
          </a:bodyPr>
          <a:p>
            <a:r>
              <a:rPr lang="en-US" altLang="zh-CN" b="1"/>
              <a:t>1.</a:t>
            </a:r>
            <a:r>
              <a:rPr lang="en-US" altLang="en-US" b="1"/>
              <a:t> </a:t>
            </a:r>
            <a:r>
              <a:rPr lang="zh-CN" altLang="en-US" b="1"/>
              <a:t>情节紧扣核心逻辑</a:t>
            </a:r>
            <a:endParaRPr lang="zh-CN" altLang="en-US" b="1"/>
          </a:p>
          <a:p>
            <a:r>
              <a:rPr lang="en-US" altLang="zh-CN"/>
              <a:t>   </a:t>
            </a:r>
            <a:r>
              <a:rPr lang="zh-CN" altLang="en-US"/>
              <a:t>范文严格依照</a:t>
            </a:r>
            <a:r>
              <a:rPr lang="en-US" altLang="zh-CN"/>
              <a:t>AI</a:t>
            </a:r>
            <a:r>
              <a:rPr lang="zh-CN" altLang="en-US"/>
              <a:t>给出的</a:t>
            </a:r>
            <a:r>
              <a:rPr lang="en-US" altLang="zh-CN"/>
              <a:t>“Help her feel secure and needed”</a:t>
            </a:r>
            <a:r>
              <a:rPr lang="zh-CN" altLang="en-US"/>
              <a:t>建议展开，先从</a:t>
            </a:r>
            <a:r>
              <a:rPr lang="en-US" altLang="zh-CN"/>
              <a:t>“</a:t>
            </a:r>
            <a:r>
              <a:rPr lang="zh-CN" altLang="en-US"/>
              <a:t>让奶奶感到安心（</a:t>
            </a:r>
            <a:r>
              <a:rPr lang="en-US" altLang="zh-CN"/>
              <a:t>secure</a:t>
            </a:r>
            <a:r>
              <a:rPr lang="zh-CN" altLang="en-US"/>
              <a:t>）</a:t>
            </a:r>
            <a:r>
              <a:rPr lang="en-US" altLang="zh-CN"/>
              <a:t>”</a:t>
            </a:r>
            <a:r>
              <a:rPr lang="zh-CN" altLang="en-US"/>
              <a:t>切入，通过</a:t>
            </a:r>
            <a:r>
              <a:rPr lang="en-US" altLang="zh-CN"/>
              <a:t>“</a:t>
            </a:r>
            <a:r>
              <a:rPr lang="zh-CN" altLang="en-US"/>
              <a:t>定制食谱</a:t>
            </a:r>
            <a:r>
              <a:rPr lang="en-US" altLang="zh-CN"/>
              <a:t>”</a:t>
            </a:r>
            <a:r>
              <a:rPr lang="zh-CN" altLang="en-US"/>
              <a:t>的细节，兼顾奶奶的年龄特点（消化问题）与个人喜好，让解决方案更贴合人物背景，避免了情节的空洞化；再通过</a:t>
            </a:r>
            <a:r>
              <a:rPr lang="en-US" altLang="zh-CN"/>
              <a:t>“</a:t>
            </a:r>
            <a:r>
              <a:rPr lang="zh-CN" altLang="en-US"/>
              <a:t>家人陪伴、表达感激</a:t>
            </a:r>
            <a:r>
              <a:rPr lang="en-US" altLang="zh-CN"/>
              <a:t>”</a:t>
            </a:r>
            <a:r>
              <a:rPr lang="zh-CN" altLang="en-US"/>
              <a:t>等行为，将</a:t>
            </a:r>
            <a:r>
              <a:rPr lang="en-US" altLang="zh-CN"/>
              <a:t>“</a:t>
            </a:r>
            <a:r>
              <a:rPr lang="zh-CN" altLang="en-US"/>
              <a:t>安全感</a:t>
            </a:r>
            <a:r>
              <a:rPr lang="en-US" altLang="zh-CN"/>
              <a:t>”</a:t>
            </a:r>
            <a:r>
              <a:rPr lang="zh-CN" altLang="en-US"/>
              <a:t>具象化，精准回应了奶奶因觉得</a:t>
            </a:r>
            <a:r>
              <a:rPr lang="en-US" altLang="zh-CN"/>
              <a:t>“</a:t>
            </a:r>
            <a:r>
              <a:rPr lang="zh-CN" altLang="en-US"/>
              <a:t>在家庭中无足轻重</a:t>
            </a:r>
            <a:r>
              <a:rPr lang="en-US" altLang="zh-CN"/>
              <a:t>”</a:t>
            </a:r>
            <a:r>
              <a:rPr lang="zh-CN" altLang="en-US"/>
              <a:t>而拒食的心理根源，情节推进逻辑严密。</a:t>
            </a:r>
            <a:endParaRPr lang="zh-CN" altLang="en-US"/>
          </a:p>
          <a:p>
            <a:r>
              <a:rPr lang="en-US" altLang="zh-CN" b="1"/>
              <a:t>2.</a:t>
            </a:r>
            <a:r>
              <a:rPr lang="en-US" altLang="en-US" b="1"/>
              <a:t> </a:t>
            </a:r>
            <a:r>
              <a:rPr lang="zh-CN" altLang="en-US" b="1"/>
              <a:t>细节描写增强真实感</a:t>
            </a:r>
            <a:endParaRPr lang="zh-CN" altLang="en-US" b="1"/>
          </a:p>
          <a:p>
            <a:r>
              <a:rPr lang="en-US" altLang="zh-CN"/>
              <a:t>    </a:t>
            </a:r>
            <a:r>
              <a:rPr lang="zh-CN" altLang="en-US"/>
              <a:t>用</a:t>
            </a:r>
            <a:r>
              <a:rPr lang="en-US" altLang="zh-CN"/>
              <a:t>“sitting with her at meals, chatting warmly, expressing appreciation”</a:t>
            </a:r>
            <a:r>
              <a:rPr lang="zh-CN" altLang="en-US"/>
              <a:t>等一系列生活化动作，勾勒出家人的关爱，让</a:t>
            </a:r>
            <a:r>
              <a:rPr lang="en-US" altLang="zh-CN"/>
              <a:t>“</a:t>
            </a:r>
            <a:r>
              <a:rPr lang="zh-CN" altLang="en-US"/>
              <a:t>奶奶感受到重视</a:t>
            </a:r>
            <a:r>
              <a:rPr lang="en-US" altLang="zh-CN"/>
              <a:t>”</a:t>
            </a:r>
            <a:r>
              <a:rPr lang="zh-CN" altLang="en-US"/>
              <a:t>的情节不只是文字陈述，而是有具体场景支撑；</a:t>
            </a:r>
            <a:r>
              <a:rPr lang="en-US" altLang="zh-CN"/>
              <a:t>“the once-stubborn resistance to food faded away”</a:t>
            </a:r>
            <a:r>
              <a:rPr lang="zh-CN" altLang="en-US"/>
              <a:t>则以结果印证行动的有效性，完成了</a:t>
            </a:r>
            <a:r>
              <a:rPr lang="en-US" altLang="zh-CN"/>
              <a:t>“</a:t>
            </a:r>
            <a:r>
              <a:rPr lang="zh-CN" altLang="en-US"/>
              <a:t>提出办法</a:t>
            </a:r>
            <a:r>
              <a:rPr lang="en-US" altLang="zh-CN"/>
              <a:t>—</a:t>
            </a:r>
            <a:r>
              <a:rPr lang="zh-CN" altLang="en-US"/>
              <a:t>实施行动</a:t>
            </a:r>
            <a:r>
              <a:rPr lang="en-US" altLang="zh-CN"/>
              <a:t>—</a:t>
            </a:r>
            <a:r>
              <a:rPr lang="zh-CN" altLang="en-US"/>
              <a:t>看到效果</a:t>
            </a:r>
            <a:r>
              <a:rPr lang="en-US" altLang="zh-CN"/>
              <a:t>”</a:t>
            </a:r>
            <a:r>
              <a:rPr lang="zh-CN" altLang="en-US"/>
              <a:t>的叙事闭环，符合续写的情节推进要求。</a:t>
            </a:r>
            <a:endParaRPr lang="zh-CN" altLang="en-US"/>
          </a:p>
          <a:p>
            <a:r>
              <a:rPr lang="en-US" altLang="zh-CN" b="1"/>
              <a:t>3.</a:t>
            </a:r>
            <a:r>
              <a:rPr lang="en-US" altLang="en-US" b="1"/>
              <a:t> </a:t>
            </a:r>
            <a:r>
              <a:rPr lang="zh-CN" altLang="en-US" b="1"/>
              <a:t>语言表达地道且连贯</a:t>
            </a:r>
            <a:endParaRPr lang="zh-CN" altLang="en-US" b="1"/>
          </a:p>
          <a:p>
            <a:r>
              <a:rPr lang="en-US" altLang="zh-CN"/>
              <a:t>    </a:t>
            </a:r>
            <a:r>
              <a:rPr lang="zh-CN" altLang="en-US"/>
              <a:t>运用</a:t>
            </a:r>
            <a:r>
              <a:rPr lang="en-US" altLang="zh-CN"/>
              <a:t>“accounting for”“shower her with more attention”</a:t>
            </a:r>
            <a:r>
              <a:rPr lang="zh-CN" altLang="en-US"/>
              <a:t>等短语，精准且自然地衔接语义；</a:t>
            </a:r>
            <a:r>
              <a:rPr lang="en-US" altLang="zh-CN"/>
              <a:t>“As days passed” “Gradually”</a:t>
            </a:r>
            <a:r>
              <a:rPr lang="zh-CN" altLang="en-US"/>
              <a:t>等连接词的使用，让时间推进和情节变化的节奏更流畅，符合英语续写的语言表达规范。</a:t>
            </a:r>
            <a:endParaRPr lang="zh-CN" altLang="en-US"/>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675765" y="158115"/>
            <a:ext cx="89655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范文赏析：</a:t>
            </a:r>
            <a:endParaRPr lang="zh-CN" altLang="en-US" sz="2400" b="1" dirty="0">
              <a:solidFill>
                <a:srgbClr val="0070C0"/>
              </a:solidFill>
              <a:latin typeface="微软雅黑" panose="020B0503020204020204" charset="-122"/>
              <a:ea typeface="微软雅黑" panose="020B0503020204020204" charset="-122"/>
            </a:endParaRPr>
          </a:p>
          <a:p>
            <a:pPr fontAlgn="ctr">
              <a:lnSpc>
                <a:spcPct val="110000"/>
              </a:lnSpc>
            </a:pP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pic>
        <p:nvPicPr>
          <p:cNvPr id="18" name="图片 17"/>
          <p:cNvPicPr/>
          <p:nvPr/>
        </p:nvPicPr>
        <p:blipFill>
          <a:blip r:embed="rId3"/>
          <a:stretch>
            <a:fillRect/>
          </a:stretch>
        </p:blipFill>
        <p:spPr>
          <a:xfrm>
            <a:off x="2244725" y="4333875"/>
            <a:ext cx="9951720" cy="2336800"/>
          </a:xfrm>
          <a:prstGeom prst="rect">
            <a:avLst/>
          </a:prstGeom>
        </p:spPr>
      </p:pic>
      <p:sp>
        <p:nvSpPr>
          <p:cNvPr id="2" name="文本框 1"/>
          <p:cNvSpPr txBox="1"/>
          <p:nvPr/>
        </p:nvSpPr>
        <p:spPr>
          <a:xfrm>
            <a:off x="83185" y="763905"/>
            <a:ext cx="6013450" cy="5850255"/>
          </a:xfrm>
          <a:prstGeom prst="rect">
            <a:avLst/>
          </a:prstGeom>
          <a:solidFill>
            <a:schemeClr val="bg1"/>
          </a:solidFill>
          <a:ln>
            <a:solidFill>
              <a:schemeClr val="accent4">
                <a:lumMod val="60000"/>
                <a:lumOff val="40000"/>
              </a:schemeClr>
            </a:solidFill>
          </a:ln>
        </p:spPr>
        <p:txBody>
          <a:bodyPr>
            <a:noAutofit/>
          </a:bodyPr>
          <a:p>
            <a:pPr indent="0" algn="just" fontAlgn="auto">
              <a:lnSpc>
                <a:spcPts val="2300"/>
              </a:lnSpc>
            </a:pPr>
            <a:r>
              <a:rPr lang="en-US" altLang="zh-CN" sz="2400">
                <a:latin typeface="Times New Roman" panose="02020603050405020304" charset="0"/>
                <a:ea typeface="微软雅黑" panose="020B0503020204020204" charset="-122"/>
                <a:cs typeface="Times New Roman" panose="02020603050405020304" charset="0"/>
              </a:rPr>
              <a:t>   </a:t>
            </a:r>
            <a:r>
              <a:rPr lang="en-US" altLang="zh-CN" sz="2000">
                <a:latin typeface="Times New Roman" panose="02020603050405020304" charset="0"/>
                <a:ea typeface="微软雅黑" panose="020B0503020204020204" charset="-122"/>
                <a:cs typeface="Times New Roman" panose="02020603050405020304" charset="0"/>
              </a:rPr>
              <a:t> </a:t>
            </a:r>
            <a:r>
              <a:rPr lang="en-US" altLang="zh-CN" sz="2000" i="1">
                <a:solidFill>
                  <a:srgbClr val="0070C0"/>
                </a:solidFill>
                <a:latin typeface="Times New Roman" panose="02020603050405020304" charset="0"/>
                <a:ea typeface="微软雅黑" panose="020B0503020204020204" charset="-122"/>
                <a:cs typeface="Times New Roman" panose="02020603050405020304" charset="0"/>
              </a:rPr>
              <a:t>As meals became less of a battle, Mira decided to relight the sparkle in grandmother’s eyes. </a:t>
            </a:r>
            <a:r>
              <a:rPr lang="en-US" altLang="zh-CN" sz="2000">
                <a:latin typeface="Times New Roman" panose="02020603050405020304" charset="0"/>
                <a:ea typeface="微软雅黑" panose="020B0503020204020204" charset="-122"/>
                <a:cs typeface="Times New Roman" panose="02020603050405020304" charset="0"/>
              </a:rPr>
              <a:t>“It’s time to make her feel needed,” Mira thought, appealing to Grandma’s pride as the village’s best tailor and asking her to make a special outfit for a school event. Grandma’s eyes lit up immediately, a spark of the old force she once had returning. Mira and Grandma spent hours crafting together—Grandma patiently guiding her through measuring, cutting, and sewing, sharing stories of her tailor days. This interaction restored Grandma’s self-worth, strengthened their bond, and gave her a new lease on life. Her appetite improved with renewed energy from skill recognition, leaving Mira amazed at AI’s role as an outstanding virtual psychologist.</a:t>
            </a:r>
            <a:endParaRPr lang="en-US" altLang="zh-CN" sz="2000">
              <a:latin typeface="Times New Roman" panose="02020603050405020304" charset="0"/>
              <a:ea typeface="微软雅黑" panose="020B0503020204020204" charset="-122"/>
              <a:cs typeface="Times New Roman" panose="02020603050405020304" charset="0"/>
            </a:endParaRPr>
          </a:p>
          <a:p>
            <a:pPr algn="just"/>
            <a:r>
              <a:rPr lang="en-US" altLang="zh-CN" sz="2000">
                <a:latin typeface="Times New Roman" panose="02020603050405020304" charset="0"/>
                <a:ea typeface="微软雅黑" panose="020B0503020204020204" charset="-122"/>
                <a:cs typeface="Times New Roman" panose="02020603050405020304" charset="0"/>
              </a:rPr>
              <a:t>   </a:t>
            </a:r>
            <a:r>
              <a:rPr lang="en-US" altLang="zh-CN" sz="1400">
                <a:latin typeface="Times New Roman" panose="02020603050405020304" charset="0"/>
                <a:ea typeface="微软雅黑" panose="020B0503020204020204" charset="-122"/>
                <a:cs typeface="Times New Roman" panose="02020603050405020304" charset="0"/>
              </a:rPr>
              <a:t>“</a:t>
            </a:r>
            <a:r>
              <a:rPr lang="zh-CN" altLang="en-US" sz="1400">
                <a:latin typeface="Times New Roman" panose="02020603050405020304" charset="0"/>
                <a:ea typeface="微软雅黑" panose="020B0503020204020204" charset="-122"/>
                <a:cs typeface="Times New Roman" panose="02020603050405020304" charset="0"/>
              </a:rPr>
              <a:t>是时候让她感到被需要了，</a:t>
            </a:r>
            <a:r>
              <a:rPr lang="en-US" altLang="zh-CN" sz="1400">
                <a:latin typeface="Times New Roman" panose="02020603050405020304" charset="0"/>
                <a:ea typeface="微软雅黑" panose="020B0503020204020204" charset="-122"/>
                <a:cs typeface="Times New Roman" panose="02020603050405020304" charset="0"/>
              </a:rPr>
              <a:t>”</a:t>
            </a:r>
            <a:r>
              <a:rPr lang="zh-CN" altLang="en-US" sz="1400">
                <a:latin typeface="Times New Roman" panose="02020603050405020304" charset="0"/>
                <a:ea typeface="微软雅黑" panose="020B0503020204020204" charset="-122"/>
                <a:cs typeface="Times New Roman" panose="02020603050405020304" charset="0"/>
              </a:rPr>
              <a:t>米拉想。她利用奶奶作为村里最好的裁缝的自豪感，请她为学校的一次活动制作一套特别的衣服。奶奶的眼睛立刻亮了起来，她曾经拥有的旧力量的火花又回来了。米拉和奶奶花了好几个小时一起做手工</a:t>
            </a:r>
            <a:r>
              <a:rPr lang="en-US" altLang="zh-CN" sz="1400">
                <a:latin typeface="Times New Roman" panose="02020603050405020304" charset="0"/>
                <a:ea typeface="微软雅黑" panose="020B0503020204020204" charset="-122"/>
                <a:cs typeface="Times New Roman" panose="02020603050405020304" charset="0"/>
              </a:rPr>
              <a:t>——</a:t>
            </a:r>
            <a:r>
              <a:rPr lang="zh-CN" altLang="en-US" sz="1400">
                <a:latin typeface="Times New Roman" panose="02020603050405020304" charset="0"/>
                <a:ea typeface="微软雅黑" panose="020B0503020204020204" charset="-122"/>
                <a:cs typeface="Times New Roman" panose="02020603050405020304" charset="0"/>
              </a:rPr>
              <a:t>奶奶耐心地指导她测量、裁剪和缝纫，分享她当裁缝时的故事。这种互动恢复了祖母的自我价值，加强了他们之间的联系，给了她新的生命。由于技能识别，她的食欲得到了改善，这让米拉对人工智能作为一名杰出的虚拟心理学家的作用感到惊讶。</a:t>
            </a:r>
            <a:endParaRPr lang="zh-CN" altLang="en-US" sz="1400">
              <a:latin typeface="Times New Roman" panose="02020603050405020304" charset="0"/>
              <a:ea typeface="微软雅黑" panose="020B0503020204020204" charset="-122"/>
              <a:cs typeface="Times New Roman" panose="02020603050405020304" charset="0"/>
            </a:endParaRPr>
          </a:p>
        </p:txBody>
      </p:sp>
      <p:pic>
        <p:nvPicPr>
          <p:cNvPr id="9" name="图片 8"/>
          <p:cNvPicPr>
            <a:picLocks noChangeAspect="1"/>
          </p:cNvPicPr>
          <p:nvPr/>
        </p:nvPicPr>
        <p:blipFill>
          <a:blip r:embed="rId4">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5" name="图片 4"/>
          <p:cNvPicPr/>
          <p:nvPr/>
        </p:nvPicPr>
        <p:blipFill>
          <a:blip r:embed="rId5"/>
          <a:stretch>
            <a:fillRect/>
          </a:stretch>
        </p:blipFill>
        <p:spPr>
          <a:xfrm rot="20700000" flipH="1">
            <a:off x="-90170" y="-229870"/>
            <a:ext cx="904875" cy="954405"/>
          </a:xfrm>
          <a:prstGeom prst="rect">
            <a:avLst/>
          </a:prstGeom>
        </p:spPr>
      </p:pic>
      <p:sp>
        <p:nvSpPr>
          <p:cNvPr id="6" name="文本框 5"/>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154420" y="812800"/>
            <a:ext cx="5910580" cy="5858510"/>
          </a:xfrm>
          <a:prstGeom prst="rect">
            <a:avLst/>
          </a:prstGeom>
          <a:solidFill>
            <a:schemeClr val="bg1">
              <a:alpha val="62000"/>
            </a:schemeClr>
          </a:solidFill>
          <a:ln>
            <a:solidFill>
              <a:schemeClr val="accent1"/>
            </a:solidFill>
          </a:ln>
        </p:spPr>
        <p:txBody>
          <a:bodyPr wrap="square" rtlCol="0" anchor="t">
            <a:noAutofit/>
          </a:bodyPr>
          <a:p>
            <a:r>
              <a:rPr lang="en-US" altLang="zh-CN" b="1"/>
              <a:t>1.</a:t>
            </a:r>
            <a:r>
              <a:rPr lang="en-US" altLang="en-US" b="1"/>
              <a:t> </a:t>
            </a:r>
            <a:r>
              <a:rPr lang="zh-CN" altLang="en-US" b="1"/>
              <a:t>情节升级，直击深层需求</a:t>
            </a:r>
            <a:endParaRPr lang="zh-CN" altLang="en-US" b="1"/>
          </a:p>
          <a:p>
            <a:r>
              <a:rPr lang="en-US" altLang="zh-CN"/>
              <a:t>   </a:t>
            </a:r>
            <a:r>
              <a:rPr lang="zh-CN" altLang="en-US"/>
              <a:t>从</a:t>
            </a:r>
            <a:r>
              <a:rPr lang="en-US" altLang="zh-CN"/>
              <a:t>“</a:t>
            </a:r>
            <a:r>
              <a:rPr lang="zh-CN" altLang="en-US"/>
              <a:t>让奶奶感到安心</a:t>
            </a:r>
            <a:r>
              <a:rPr lang="en-US" altLang="zh-CN"/>
              <a:t>”</a:t>
            </a:r>
            <a:r>
              <a:rPr lang="zh-CN" altLang="en-US"/>
              <a:t>升级到</a:t>
            </a:r>
            <a:r>
              <a:rPr lang="en-US" altLang="zh-CN"/>
              <a:t>“</a:t>
            </a:r>
            <a:r>
              <a:rPr lang="zh-CN" altLang="en-US"/>
              <a:t>让奶奶感到被需要（</a:t>
            </a:r>
            <a:r>
              <a:rPr lang="en-US" altLang="zh-CN"/>
              <a:t>needed)”</a:t>
            </a:r>
            <a:r>
              <a:rPr lang="zh-CN" altLang="en-US"/>
              <a:t>，是对</a:t>
            </a:r>
            <a:r>
              <a:rPr lang="en-US" altLang="zh-CN"/>
              <a:t>AI</a:t>
            </a:r>
            <a:r>
              <a:rPr lang="zh-CN" altLang="en-US"/>
              <a:t>建议的深度践行。范文抓住奶奶</a:t>
            </a:r>
            <a:r>
              <a:rPr lang="en-US" altLang="zh-CN"/>
              <a:t>“</a:t>
            </a:r>
            <a:r>
              <a:rPr lang="zh-CN" altLang="en-US"/>
              <a:t>曾是村里最好的裁缝</a:t>
            </a:r>
            <a:r>
              <a:rPr lang="en-US" altLang="zh-CN"/>
              <a:t>”</a:t>
            </a:r>
            <a:r>
              <a:rPr lang="zh-CN" altLang="en-US"/>
              <a:t>这一关键背景，设计</a:t>
            </a:r>
            <a:r>
              <a:rPr lang="en-US" altLang="zh-CN"/>
              <a:t>“</a:t>
            </a:r>
            <a:r>
              <a:rPr lang="zh-CN" altLang="en-US"/>
              <a:t>请奶奶制作校园活动服装</a:t>
            </a:r>
            <a:r>
              <a:rPr lang="en-US" altLang="zh-CN"/>
              <a:t>”</a:t>
            </a:r>
            <a:r>
              <a:rPr lang="zh-CN" altLang="en-US"/>
              <a:t>的情节，既唤醒了奶奶的职业自豪感，又为她创造了体现自我价值的机会，从根本上解决了她</a:t>
            </a:r>
            <a:r>
              <a:rPr lang="en-US" altLang="zh-CN"/>
              <a:t>“</a:t>
            </a:r>
            <a:r>
              <a:rPr lang="zh-CN" altLang="en-US"/>
              <a:t>觉得自己无用</a:t>
            </a:r>
            <a:r>
              <a:rPr lang="en-US" altLang="zh-CN"/>
              <a:t>”</a:t>
            </a:r>
            <a:r>
              <a:rPr lang="zh-CN" altLang="en-US"/>
              <a:t>的心理问题，情节设计既贴合人物经历。</a:t>
            </a:r>
            <a:endParaRPr lang="zh-CN" altLang="en-US"/>
          </a:p>
          <a:p>
            <a:r>
              <a:rPr lang="en-US" altLang="zh-CN" b="1"/>
              <a:t>2.</a:t>
            </a:r>
            <a:r>
              <a:rPr lang="en-US" altLang="en-US" b="1"/>
              <a:t> </a:t>
            </a:r>
            <a:r>
              <a:rPr lang="zh-CN" altLang="en-US" b="1"/>
              <a:t>神态与动作描写塑造人物</a:t>
            </a:r>
            <a:endParaRPr lang="zh-CN" altLang="en-US" b="1"/>
          </a:p>
          <a:p>
            <a:r>
              <a:rPr lang="en-US" altLang="zh-CN"/>
              <a:t>    “Grandma’s eyes lit up”“a spark of the old force she once had returning”</a:t>
            </a:r>
            <a:r>
              <a:rPr lang="zh-CN" altLang="en-US"/>
              <a:t>等神态描写，与前文奶奶</a:t>
            </a:r>
            <a:r>
              <a:rPr lang="en-US" altLang="zh-CN"/>
              <a:t>“</a:t>
            </a:r>
            <a:r>
              <a:rPr lang="zh-CN" altLang="en-US"/>
              <a:t>视力衰退、手指颤抖</a:t>
            </a:r>
            <a:r>
              <a:rPr lang="en-US" altLang="zh-CN"/>
              <a:t>”</a:t>
            </a:r>
            <a:r>
              <a:rPr lang="zh-CN" altLang="en-US"/>
              <a:t>的消沉状态形成强烈对比，生动展现了奶奶的心理转变；</a:t>
            </a:r>
            <a:r>
              <a:rPr lang="en-US" altLang="zh-CN"/>
              <a:t>“guiding her ...”</a:t>
            </a:r>
            <a:r>
              <a:rPr lang="zh-CN" altLang="en-US"/>
              <a:t>的动作细节，还原了奶奶作为裁缝的专业感，让</a:t>
            </a:r>
            <a:r>
              <a:rPr lang="en-US" altLang="zh-CN"/>
              <a:t>“</a:t>
            </a:r>
            <a:r>
              <a:rPr lang="zh-CN" altLang="en-US"/>
              <a:t>被需要</a:t>
            </a:r>
            <a:r>
              <a:rPr lang="en-US" altLang="zh-CN"/>
              <a:t>”</a:t>
            </a:r>
            <a:r>
              <a:rPr lang="zh-CN" altLang="en-US"/>
              <a:t>的感受更具说服力。</a:t>
            </a:r>
            <a:endParaRPr lang="zh-CN" altLang="en-US"/>
          </a:p>
          <a:p>
            <a:r>
              <a:rPr lang="en-US" altLang="zh-CN" b="1"/>
              <a:t>3.</a:t>
            </a:r>
            <a:r>
              <a:rPr lang="en-US" altLang="en-US" b="1"/>
              <a:t> </a:t>
            </a:r>
            <a:r>
              <a:rPr lang="zh-CN" altLang="en-US" b="1"/>
              <a:t>结尾升华，呼应全文</a:t>
            </a:r>
            <a:endParaRPr lang="zh-CN" altLang="en-US" b="1"/>
          </a:p>
          <a:p>
            <a:r>
              <a:rPr lang="en-US" altLang="zh-CN"/>
              <a:t>    </a:t>
            </a:r>
            <a:r>
              <a:rPr lang="zh-CN" altLang="en-US"/>
              <a:t>用</a:t>
            </a:r>
            <a:r>
              <a:rPr lang="en-US" altLang="zh-CN"/>
              <a:t>“restored Grandma’s self-worth, strengthened their bond”</a:t>
            </a:r>
            <a:r>
              <a:rPr lang="zh-CN" altLang="en-US"/>
              <a:t>点明事件的双重意义</a:t>
            </a:r>
            <a:r>
              <a:rPr lang="en-US" altLang="zh-CN"/>
              <a:t>——</a:t>
            </a:r>
            <a:r>
              <a:rPr lang="zh-CN" altLang="en-US"/>
              <a:t>既解决了奶奶的心理问题，又加深了亲情；最后以</a:t>
            </a:r>
            <a:r>
              <a:rPr lang="en-US" altLang="zh-CN"/>
              <a:t>“amazed at AI’s role as an outstanding virtual psychologist”</a:t>
            </a:r>
            <a:r>
              <a:rPr lang="zh-CN" altLang="en-US"/>
              <a:t>呼应开头米拉向</a:t>
            </a:r>
            <a:r>
              <a:rPr lang="en-US" altLang="zh-CN"/>
              <a:t>AI</a:t>
            </a:r>
            <a:r>
              <a:rPr lang="zh-CN" altLang="en-US"/>
              <a:t>求助的情节，形成首尾呼应，让故事结构完整，同时也让</a:t>
            </a:r>
            <a:r>
              <a:rPr lang="en-US" altLang="zh-CN"/>
              <a:t>AI</a:t>
            </a:r>
            <a:r>
              <a:rPr lang="zh-CN" altLang="en-US"/>
              <a:t>的作用得到了巧妙的总结，让主题更丰富。</a:t>
            </a:r>
            <a:endParaRPr lang="zh-CN" altLang="en-US"/>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290320" y="184785"/>
            <a:ext cx="7733665" cy="542290"/>
          </a:xfrm>
          <a:prstGeom prst="rect">
            <a:avLst/>
          </a:prstGeom>
          <a:solidFill>
            <a:schemeClr val="bg1">
              <a:alpha val="73000"/>
            </a:schemeClr>
          </a:solidFill>
        </p:spPr>
        <p:txBody>
          <a:bodyPr wrap="square" rtlCol="0">
            <a:noAutofit/>
          </a:bodyPr>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语篇衔接的三个</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一定</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实现语义连贯和逻辑衔接</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sp>
        <p:nvSpPr>
          <p:cNvPr id="52" name="Rectangle 36"/>
          <p:cNvSpPr>
            <a:spLocks noChangeArrowheads="1"/>
          </p:cNvSpPr>
          <p:nvPr/>
        </p:nvSpPr>
        <p:spPr bwMode="auto">
          <a:xfrm>
            <a:off x="8351943" y="2841837"/>
            <a:ext cx="3098800" cy="1155065"/>
          </a:xfrm>
          <a:prstGeom prst="rect">
            <a:avLst/>
          </a:prstGeom>
          <a:noFill/>
          <a:ln w="9525">
            <a:noFill/>
            <a:miter lim="800000"/>
          </a:ln>
        </p:spPr>
        <p:txBody>
          <a:bodyPr wrap="square" lIns="121917" tIns="60958" rIns="121917" bIns="60958">
            <a:spAutoFit/>
          </a:bodyPr>
          <a:lstStyle/>
          <a:p>
            <a:pPr latinLnBrk="1">
              <a:lnSpc>
                <a:spcPct val="120000"/>
              </a:lnSpc>
            </a:pPr>
            <a:r>
              <a:rPr kumimoji="1" lang="zh-CN" altLang="en-US" sz="1865" b="1" dirty="0">
                <a:latin typeface="微软雅黑" panose="020B0503020204020204" charset="-122"/>
                <a:ea typeface="微软雅黑" panose="020B0503020204020204" charset="-122"/>
              </a:rPr>
              <a:t>①一定要有与第二段段首句中的同词或同义词。</a:t>
            </a:r>
            <a:endParaRPr kumimoji="1" lang="zh-CN" altLang="en-US" sz="1865" b="1" dirty="0">
              <a:latin typeface="微软雅黑" panose="020B0503020204020204" charset="-122"/>
              <a:ea typeface="微软雅黑" panose="020B0503020204020204" charset="-122"/>
            </a:endParaRPr>
          </a:p>
          <a:p>
            <a:pPr latinLnBrk="1">
              <a:lnSpc>
                <a:spcPct val="120000"/>
              </a:lnSpc>
            </a:pPr>
            <a:r>
              <a:rPr kumimoji="1" lang="zh-CN" altLang="en-US" sz="1865" b="1" dirty="0">
                <a:latin typeface="微软雅黑" panose="020B0503020204020204" charset="-122"/>
                <a:ea typeface="微软雅黑" panose="020B0503020204020204" charset="-122"/>
                <a:sym typeface="+mn-ea"/>
              </a:rPr>
              <a:t>②</a:t>
            </a:r>
            <a:r>
              <a:rPr kumimoji="1" lang="zh-CN" altLang="en-US" sz="1865" b="1" dirty="0">
                <a:latin typeface="微软雅黑" panose="020B0503020204020204" charset="-122"/>
                <a:ea typeface="微软雅黑" panose="020B0503020204020204" charset="-122"/>
              </a:rPr>
              <a:t>实现无缝衔接</a:t>
            </a:r>
            <a:endParaRPr kumimoji="1" lang="zh-CN" altLang="en-US" sz="1865" b="1" dirty="0">
              <a:latin typeface="微软雅黑" panose="020B0503020204020204" charset="-122"/>
              <a:ea typeface="微软雅黑" panose="020B0503020204020204" charset="-122"/>
            </a:endParaRPr>
          </a:p>
        </p:txBody>
      </p:sp>
      <p:sp>
        <p:nvSpPr>
          <p:cNvPr id="53" name="Rectangle 37"/>
          <p:cNvSpPr>
            <a:spLocks noChangeArrowheads="1"/>
          </p:cNvSpPr>
          <p:nvPr/>
        </p:nvSpPr>
        <p:spPr bwMode="auto">
          <a:xfrm>
            <a:off x="8242317" y="2217430"/>
            <a:ext cx="1766570" cy="563245"/>
          </a:xfrm>
          <a:prstGeom prst="rect">
            <a:avLst/>
          </a:prstGeom>
          <a:noFill/>
          <a:ln w="9525" algn="ctr">
            <a:noFill/>
            <a:miter lim="800000"/>
          </a:ln>
        </p:spPr>
        <p:txBody>
          <a:bodyPr wrap="none" lIns="121917" tIns="60958" rIns="121917" bIns="60958">
            <a:spAutoFit/>
          </a:bodyPr>
          <a:lstStyle/>
          <a:p>
            <a:pPr latinLnBrk="1">
              <a:lnSpc>
                <a:spcPct val="120000"/>
              </a:lnSpc>
              <a:defRPr/>
            </a:pPr>
            <a:r>
              <a:rPr kumimoji="1" lang="zh-CN" altLang="en-US" sz="2400" b="1" kern="0" dirty="0">
                <a:solidFill>
                  <a:srgbClr val="0070C0"/>
                </a:solidFill>
                <a:latin typeface="微软雅黑" panose="020B0503020204020204" charset="-122"/>
                <a:ea typeface="微软雅黑" panose="020B0503020204020204" charset="-122"/>
              </a:rPr>
              <a:t>第一段结尾</a:t>
            </a:r>
            <a:endParaRPr kumimoji="1" lang="zh-CN" altLang="en-US" sz="2400" b="1" kern="0" dirty="0">
              <a:solidFill>
                <a:srgbClr val="0070C0"/>
              </a:solidFill>
              <a:latin typeface="微软雅黑" panose="020B0503020204020204" charset="-122"/>
              <a:ea typeface="微软雅黑" panose="020B0503020204020204" charset="-122"/>
            </a:endParaRPr>
          </a:p>
        </p:txBody>
      </p:sp>
      <p:sp>
        <p:nvSpPr>
          <p:cNvPr id="56" name="Rectangle 36"/>
          <p:cNvSpPr>
            <a:spLocks noChangeArrowheads="1"/>
          </p:cNvSpPr>
          <p:nvPr/>
        </p:nvSpPr>
        <p:spPr bwMode="auto">
          <a:xfrm>
            <a:off x="8352155" y="5297170"/>
            <a:ext cx="3446145" cy="1155065"/>
          </a:xfrm>
          <a:prstGeom prst="rect">
            <a:avLst/>
          </a:prstGeom>
          <a:noFill/>
          <a:ln w="9525">
            <a:noFill/>
            <a:miter lim="800000"/>
          </a:ln>
        </p:spPr>
        <p:txBody>
          <a:bodyPr wrap="square" lIns="121917" tIns="60958" rIns="121917" bIns="60958">
            <a:spAutoFit/>
          </a:bodyPr>
          <a:lstStyle/>
          <a:p>
            <a:pPr latinLnBrk="1">
              <a:lnSpc>
                <a:spcPct val="120000"/>
              </a:lnSpc>
            </a:pPr>
            <a:r>
              <a:rPr kumimoji="1" lang="zh-CN" altLang="en-US" sz="1865" b="1" dirty="0">
                <a:latin typeface="微软雅黑" panose="020B0503020204020204" charset="-122"/>
                <a:ea typeface="微软雅黑" panose="020B0503020204020204" charset="-122"/>
              </a:rPr>
              <a:t>①一定要呼应原文中体现主题或伏笔的关键词。</a:t>
            </a:r>
            <a:endParaRPr kumimoji="1" lang="zh-CN" altLang="en-US" sz="1865" b="1" dirty="0">
              <a:latin typeface="微软雅黑" panose="020B0503020204020204" charset="-122"/>
              <a:ea typeface="微软雅黑" panose="020B0503020204020204" charset="-122"/>
            </a:endParaRPr>
          </a:p>
          <a:p>
            <a:pPr latinLnBrk="1">
              <a:lnSpc>
                <a:spcPct val="120000"/>
              </a:lnSpc>
            </a:pPr>
            <a:r>
              <a:rPr kumimoji="1" lang="zh-CN" altLang="en-US" sz="1865" b="1" dirty="0">
                <a:latin typeface="微软雅黑" panose="020B0503020204020204" charset="-122"/>
                <a:ea typeface="微软雅黑" panose="020B0503020204020204" charset="-122"/>
                <a:sym typeface="+mn-ea"/>
              </a:rPr>
              <a:t>②</a:t>
            </a:r>
            <a:r>
              <a:rPr kumimoji="1" lang="zh-CN" altLang="en-US" sz="1865" b="1" dirty="0">
                <a:latin typeface="微软雅黑" panose="020B0503020204020204" charset="-122"/>
                <a:ea typeface="微软雅黑" panose="020B0503020204020204" charset="-122"/>
              </a:rPr>
              <a:t>实现主题升华</a:t>
            </a:r>
            <a:endParaRPr kumimoji="1" lang="zh-CN" altLang="en-US" sz="1865" b="1" dirty="0">
              <a:latin typeface="微软雅黑" panose="020B0503020204020204" charset="-122"/>
              <a:ea typeface="微软雅黑" panose="020B0503020204020204" charset="-122"/>
            </a:endParaRPr>
          </a:p>
        </p:txBody>
      </p:sp>
      <p:sp>
        <p:nvSpPr>
          <p:cNvPr id="57" name="Rectangle 37"/>
          <p:cNvSpPr>
            <a:spLocks noChangeArrowheads="1"/>
          </p:cNvSpPr>
          <p:nvPr/>
        </p:nvSpPr>
        <p:spPr bwMode="auto">
          <a:xfrm>
            <a:off x="8445941" y="4402060"/>
            <a:ext cx="1938020" cy="612775"/>
          </a:xfrm>
          <a:prstGeom prst="rect">
            <a:avLst/>
          </a:prstGeom>
          <a:noFill/>
          <a:ln w="9525" algn="ctr">
            <a:noFill/>
            <a:miter lim="800000"/>
          </a:ln>
        </p:spPr>
        <p:txBody>
          <a:bodyPr wrap="none" lIns="121917" tIns="60958" rIns="121917" bIns="60958">
            <a:spAutoFit/>
          </a:bodyPr>
          <a:lstStyle/>
          <a:p>
            <a:pPr latinLnBrk="1">
              <a:lnSpc>
                <a:spcPct val="120000"/>
              </a:lnSpc>
              <a:defRPr/>
            </a:pPr>
            <a:r>
              <a:rPr kumimoji="1" lang="zh-CN" altLang="en-US" sz="2665" b="1" kern="0" dirty="0">
                <a:solidFill>
                  <a:srgbClr val="C00000"/>
                </a:solidFill>
                <a:latin typeface="微软雅黑" panose="020B0503020204020204" charset="-122"/>
                <a:ea typeface="微软雅黑" panose="020B0503020204020204" charset="-122"/>
              </a:rPr>
              <a:t>第二段结尾</a:t>
            </a:r>
            <a:endParaRPr kumimoji="1" lang="zh-CN" altLang="en-US" sz="2665" b="1" kern="0" dirty="0">
              <a:solidFill>
                <a:srgbClr val="C00000"/>
              </a:solidFill>
              <a:latin typeface="微软雅黑" panose="020B0503020204020204" charset="-122"/>
              <a:ea typeface="微软雅黑" panose="020B0503020204020204" charset="-122"/>
            </a:endParaRPr>
          </a:p>
        </p:txBody>
      </p:sp>
      <p:sp>
        <p:nvSpPr>
          <p:cNvPr id="58" name="Rectangle 36"/>
          <p:cNvSpPr>
            <a:spLocks noChangeArrowheads="1"/>
          </p:cNvSpPr>
          <p:nvPr/>
        </p:nvSpPr>
        <p:spPr bwMode="auto">
          <a:xfrm>
            <a:off x="500592" y="4157345"/>
            <a:ext cx="3109807" cy="1505585"/>
          </a:xfrm>
          <a:prstGeom prst="rect">
            <a:avLst/>
          </a:prstGeom>
          <a:noFill/>
          <a:ln w="9525">
            <a:noFill/>
            <a:miter lim="800000"/>
          </a:ln>
        </p:spPr>
        <p:txBody>
          <a:bodyPr wrap="square" lIns="121917" tIns="60958" rIns="121917" bIns="60958">
            <a:spAutoFit/>
          </a:bodyPr>
          <a:lstStyle/>
          <a:p>
            <a:pPr fontAlgn="auto" latinLnBrk="1">
              <a:lnSpc>
                <a:spcPts val="2700"/>
              </a:lnSpc>
              <a:spcBef>
                <a:spcPts val="0"/>
              </a:spcBef>
              <a:spcAft>
                <a:spcPts val="0"/>
              </a:spcAft>
            </a:pPr>
            <a:r>
              <a:rPr kumimoji="1" lang="zh-CN" altLang="en-US" sz="1865" b="1" dirty="0">
                <a:latin typeface="微软雅黑" panose="020B0503020204020204" charset="-122"/>
                <a:ea typeface="微软雅黑" panose="020B0503020204020204" charset="-122"/>
              </a:rPr>
              <a:t>①一定要把段首句的名词或动词（尤其是后半句），用在写作开头，实现语义连贯。</a:t>
            </a:r>
            <a:endParaRPr kumimoji="1" lang="zh-CN" altLang="en-US" sz="1865" b="1" dirty="0">
              <a:latin typeface="微软雅黑" panose="020B0503020204020204" charset="-122"/>
              <a:ea typeface="微软雅黑" panose="020B0503020204020204" charset="-122"/>
            </a:endParaRPr>
          </a:p>
          <a:p>
            <a:pPr fontAlgn="auto" latinLnBrk="1">
              <a:lnSpc>
                <a:spcPts val="2700"/>
              </a:lnSpc>
              <a:spcBef>
                <a:spcPts val="0"/>
              </a:spcBef>
              <a:spcAft>
                <a:spcPts val="0"/>
              </a:spcAft>
            </a:pPr>
            <a:r>
              <a:rPr kumimoji="1" lang="zh-CN" altLang="en-US" sz="1865" b="1" dirty="0">
                <a:latin typeface="微软雅黑" panose="020B0503020204020204" charset="-122"/>
                <a:ea typeface="微软雅黑" panose="020B0503020204020204" charset="-122"/>
                <a:sym typeface="+mn-ea"/>
              </a:rPr>
              <a:t>②力争</a:t>
            </a:r>
            <a:r>
              <a:rPr kumimoji="1" lang="zh-CN" altLang="en-US" sz="1865" b="1" dirty="0">
                <a:latin typeface="微软雅黑" panose="020B0503020204020204" charset="-122"/>
                <a:ea typeface="微软雅黑" panose="020B0503020204020204" charset="-122"/>
              </a:rPr>
              <a:t>高分开头</a:t>
            </a:r>
            <a:endParaRPr kumimoji="1" lang="zh-CN" altLang="en-US" sz="1865" b="1" dirty="0">
              <a:latin typeface="微软雅黑" panose="020B0503020204020204" charset="-122"/>
              <a:ea typeface="微软雅黑" panose="020B0503020204020204" charset="-122"/>
            </a:endParaRPr>
          </a:p>
        </p:txBody>
      </p:sp>
      <p:sp>
        <p:nvSpPr>
          <p:cNvPr id="59" name="Rectangle 37"/>
          <p:cNvSpPr>
            <a:spLocks noChangeArrowheads="1"/>
          </p:cNvSpPr>
          <p:nvPr/>
        </p:nvSpPr>
        <p:spPr bwMode="auto">
          <a:xfrm>
            <a:off x="986118" y="3433914"/>
            <a:ext cx="2376170" cy="563245"/>
          </a:xfrm>
          <a:prstGeom prst="rect">
            <a:avLst/>
          </a:prstGeom>
          <a:noFill/>
          <a:ln w="9525" algn="ctr">
            <a:noFill/>
            <a:miter lim="800000"/>
          </a:ln>
        </p:spPr>
        <p:txBody>
          <a:bodyPr wrap="none" lIns="121917" tIns="60958" rIns="121917" bIns="60958">
            <a:spAutoFit/>
          </a:bodyPr>
          <a:lstStyle/>
          <a:p>
            <a:pPr latinLnBrk="1">
              <a:lnSpc>
                <a:spcPct val="120000"/>
              </a:lnSpc>
              <a:defRPr/>
            </a:pPr>
            <a:r>
              <a:rPr kumimoji="1" lang="zh-CN" altLang="en-US" sz="2400" b="1" kern="0" dirty="0">
                <a:solidFill>
                  <a:srgbClr val="00B050"/>
                </a:solidFill>
                <a:latin typeface="微软雅黑" panose="020B0503020204020204" charset="-122"/>
                <a:ea typeface="微软雅黑" panose="020B0503020204020204" charset="-122"/>
              </a:rPr>
              <a:t>第一、二段开头</a:t>
            </a:r>
            <a:endParaRPr kumimoji="1" lang="zh-CN" altLang="en-US" sz="2400" b="1" kern="0" dirty="0">
              <a:solidFill>
                <a:srgbClr val="00B050"/>
              </a:solidFill>
              <a:latin typeface="微软雅黑" panose="020B0503020204020204" charset="-122"/>
              <a:ea typeface="微软雅黑" panose="020B0503020204020204" charset="-122"/>
            </a:endParaRPr>
          </a:p>
        </p:txBody>
      </p:sp>
      <p:sp>
        <p:nvSpPr>
          <p:cNvPr id="60" name="Line 39"/>
          <p:cNvSpPr>
            <a:spLocks noChangeShapeType="1"/>
          </p:cNvSpPr>
          <p:nvPr/>
        </p:nvSpPr>
        <p:spPr bwMode="auto">
          <a:xfrm>
            <a:off x="341380" y="3996950"/>
            <a:ext cx="3360000" cy="0"/>
          </a:xfrm>
          <a:prstGeom prst="line">
            <a:avLst/>
          </a:prstGeom>
          <a:noFill/>
          <a:ln w="15875">
            <a:solidFill>
              <a:srgbClr val="00B050"/>
            </a:solidFill>
            <a:prstDash val="dash"/>
            <a:round/>
            <a:headEnd type="oval" w="med" len="med"/>
            <a:tailEnd type="triangle" w="med" len="med"/>
          </a:ln>
        </p:spPr>
        <p:txBody>
          <a:bodyPr wrap="none" lIns="121917" tIns="60958" rIns="121917" bIns="60958" anchor="ctr"/>
          <a:lstStyle/>
          <a:p>
            <a:pPr>
              <a:defRPr/>
            </a:pPr>
            <a:endParaRPr lang="zh-CN" altLang="en-US" kern="0">
              <a:solidFill>
                <a:sysClr val="windowText" lastClr="000000"/>
              </a:solidFill>
            </a:endParaRPr>
          </a:p>
        </p:txBody>
      </p:sp>
      <p:sp>
        <p:nvSpPr>
          <p:cNvPr id="61" name="Line 39"/>
          <p:cNvSpPr>
            <a:spLocks noChangeShapeType="1"/>
          </p:cNvSpPr>
          <p:nvPr/>
        </p:nvSpPr>
        <p:spPr bwMode="auto">
          <a:xfrm rot="10800000">
            <a:off x="7480310" y="2746206"/>
            <a:ext cx="3360000" cy="0"/>
          </a:xfrm>
          <a:prstGeom prst="line">
            <a:avLst/>
          </a:prstGeom>
          <a:noFill/>
          <a:ln w="15875">
            <a:solidFill>
              <a:srgbClr val="3399FF"/>
            </a:solidFill>
            <a:prstDash val="dash"/>
            <a:round/>
            <a:headEnd type="oval" w="med" len="med"/>
            <a:tailEnd type="triangle" w="med" len="med"/>
          </a:ln>
        </p:spPr>
        <p:txBody>
          <a:bodyPr wrap="none" lIns="121917" tIns="60958" rIns="121917" bIns="60958" anchor="ctr"/>
          <a:lstStyle/>
          <a:p>
            <a:pPr>
              <a:defRPr/>
            </a:pPr>
            <a:endParaRPr lang="zh-CN" altLang="en-US" kern="0">
              <a:solidFill>
                <a:sysClr val="windowText" lastClr="000000"/>
              </a:solidFill>
            </a:endParaRPr>
          </a:p>
        </p:txBody>
      </p:sp>
      <p:sp>
        <p:nvSpPr>
          <p:cNvPr id="62" name="Line 39"/>
          <p:cNvSpPr>
            <a:spLocks noChangeShapeType="1"/>
          </p:cNvSpPr>
          <p:nvPr/>
        </p:nvSpPr>
        <p:spPr bwMode="auto">
          <a:xfrm rot="10800000">
            <a:off x="7979421" y="5013809"/>
            <a:ext cx="3360000" cy="0"/>
          </a:xfrm>
          <a:prstGeom prst="line">
            <a:avLst/>
          </a:prstGeom>
          <a:noFill/>
          <a:ln w="15875">
            <a:solidFill>
              <a:srgbClr val="C00000"/>
            </a:solidFill>
            <a:prstDash val="dash"/>
            <a:round/>
            <a:headEnd type="oval" w="med" len="med"/>
            <a:tailEnd type="triangle" w="med" len="med"/>
          </a:ln>
        </p:spPr>
        <p:txBody>
          <a:bodyPr wrap="none" lIns="121917" tIns="60958" rIns="121917" bIns="60958" anchor="ctr"/>
          <a:lstStyle/>
          <a:p>
            <a:pPr>
              <a:defRPr/>
            </a:pPr>
            <a:endParaRPr lang="zh-CN" altLang="en-US" kern="0">
              <a:solidFill>
                <a:sysClr val="windowText" lastClr="000000"/>
              </a:solidFill>
            </a:endParaRPr>
          </a:p>
        </p:txBody>
      </p:sp>
      <p:sp>
        <p:nvSpPr>
          <p:cNvPr id="2" name="文本框 1"/>
          <p:cNvSpPr txBox="1"/>
          <p:nvPr/>
        </p:nvSpPr>
        <p:spPr>
          <a:xfrm>
            <a:off x="1771015" y="736600"/>
            <a:ext cx="10283190" cy="1398905"/>
          </a:xfrm>
          <a:prstGeom prst="rect">
            <a:avLst/>
          </a:prstGeom>
          <a:noFill/>
        </p:spPr>
        <p:txBody>
          <a:bodyPr wrap="square" rtlCol="0" anchor="t">
            <a:spAutoFit/>
          </a:bodyPr>
          <a:p>
            <a:pPr marL="342900" indent="-342900" fontAlgn="auto">
              <a:lnSpc>
                <a:spcPts val="3400"/>
              </a:lnSpc>
              <a:buFont typeface="Wingdings" panose="05000000000000000000" charset="0"/>
              <a:buChar char="Ø"/>
            </a:pPr>
            <a:r>
              <a:rPr lang="zh-CN" altLang="en-US" sz="2000" b="1" dirty="0" smtClean="0">
                <a:solidFill>
                  <a:schemeClr val="accent5">
                    <a:lumMod val="75000"/>
                  </a:schemeClr>
                </a:solidFill>
                <a:latin typeface="Times New Roman" panose="02020603050405020304" charset="0"/>
                <a:cs typeface="Times New Roman" panose="02020603050405020304" charset="0"/>
              </a:rPr>
              <a:t>根据衔接连贯理论，通过词汇的有效衔接</a:t>
            </a:r>
            <a:r>
              <a:rPr lang="zh-CN" altLang="en-US" sz="2000" b="1" baseline="-25000" dirty="0" smtClean="0">
                <a:solidFill>
                  <a:schemeClr val="accent5">
                    <a:lumMod val="75000"/>
                  </a:schemeClr>
                </a:solidFill>
                <a:latin typeface="Times New Roman" panose="02020603050405020304" charset="0"/>
                <a:cs typeface="Times New Roman" panose="02020603050405020304" charset="0"/>
              </a:rPr>
              <a:t>（词汇同现或词汇复现）</a:t>
            </a:r>
            <a:r>
              <a:rPr lang="zh-CN" altLang="en-US" sz="2000" b="1" dirty="0" smtClean="0">
                <a:solidFill>
                  <a:schemeClr val="accent5">
                    <a:lumMod val="75000"/>
                  </a:schemeClr>
                </a:solidFill>
                <a:latin typeface="Times New Roman" panose="02020603050405020304" charset="0"/>
                <a:cs typeface="Times New Roman" panose="02020603050405020304" charset="0"/>
              </a:rPr>
              <a:t>实现语义连贯和逻辑衔接。</a:t>
            </a:r>
            <a:endParaRPr lang="zh-CN" altLang="en-US" sz="2000" b="1" dirty="0" smtClean="0">
              <a:solidFill>
                <a:schemeClr val="accent5">
                  <a:lumMod val="75000"/>
                </a:schemeClr>
              </a:solidFill>
              <a:latin typeface="Times New Roman" panose="02020603050405020304" charset="0"/>
              <a:cs typeface="Times New Roman" panose="02020603050405020304" charset="0"/>
            </a:endParaRPr>
          </a:p>
          <a:p>
            <a:pPr marL="342900" indent="-342900" fontAlgn="auto">
              <a:lnSpc>
                <a:spcPts val="3400"/>
              </a:lnSpc>
              <a:buFont typeface="Wingdings" panose="05000000000000000000" charset="0"/>
              <a:buChar char="Ø"/>
            </a:pPr>
            <a:r>
              <a:rPr lang="zh-CN" altLang="en-US" sz="2000" b="1" dirty="0" smtClean="0">
                <a:solidFill>
                  <a:schemeClr val="accent5">
                    <a:lumMod val="75000"/>
                  </a:schemeClr>
                </a:solidFill>
                <a:latin typeface="Times New Roman" panose="02020603050405020304" charset="0"/>
                <a:cs typeface="Times New Roman" panose="02020603050405020304" charset="0"/>
              </a:rPr>
              <a:t>这种复现位置较近的显性的衔接方式旨在减少读者或阅卷老师处理信息所花费的力气，提高交际效率，既不会感到累赘，也不会产生误解、曲解、难解现象。</a:t>
            </a:r>
            <a:endParaRPr lang="zh-CN" altLang="en-US" sz="2000" b="1" dirty="0" smtClean="0">
              <a:solidFill>
                <a:schemeClr val="accent5">
                  <a:lumMod val="75000"/>
                </a:schemeClr>
              </a:solidFill>
              <a:latin typeface="Times New Roman" panose="02020603050405020304" charset="0"/>
              <a:cs typeface="Times New Roman" panose="02020603050405020304" charset="0"/>
            </a:endParaRPr>
          </a:p>
        </p:txBody>
      </p:sp>
      <p:pic>
        <p:nvPicPr>
          <p:cNvPr id="55" name="图片 54" descr="未标题-2.png"/>
          <p:cNvPicPr>
            <a:picLocks noChangeAspect="1"/>
          </p:cNvPicPr>
          <p:nvPr/>
        </p:nvPicPr>
        <p:blipFill>
          <a:blip r:embed="rId3"/>
          <a:stretch>
            <a:fillRect/>
          </a:stretch>
        </p:blipFill>
        <p:spPr>
          <a:xfrm>
            <a:off x="3575050" y="2174875"/>
            <a:ext cx="4355465" cy="4361180"/>
          </a:xfrm>
          <a:prstGeom prst="rect">
            <a:avLst/>
          </a:prstGeom>
        </p:spPr>
      </p:pic>
      <p:pic>
        <p:nvPicPr>
          <p:cNvPr id="11" name="图片 10"/>
          <p:cNvPicPr>
            <a:picLocks noChangeAspect="1"/>
          </p:cNvPicPr>
          <p:nvPr/>
        </p:nvPicPr>
        <p:blipFill>
          <a:blip r:embed="rId4">
            <a:clrChange>
              <a:clrFrom>
                <a:srgbClr val="FFFFFF">
                  <a:alpha val="100000"/>
                </a:srgbClr>
              </a:clrFrom>
              <a:clrTo>
                <a:srgbClr val="FFFFFF">
                  <a:alpha val="100000"/>
                  <a:alpha val="0"/>
                </a:srgbClr>
              </a:clrTo>
            </a:clrChange>
          </a:blip>
          <a:srcRect/>
          <a:stretch>
            <a:fillRect/>
          </a:stretch>
        </p:blipFill>
        <p:spPr>
          <a:xfrm>
            <a:off x="123402" y="995045"/>
            <a:ext cx="1677247" cy="1846580"/>
          </a:xfrm>
          <a:prstGeom prst="rect">
            <a:avLst/>
          </a:prstGeom>
        </p:spPr>
      </p:pic>
      <p:pic>
        <p:nvPicPr>
          <p:cNvPr id="9" name="图片 8"/>
          <p:cNvPicPr>
            <a:picLocks noChangeAspect="1"/>
          </p:cNvPicPr>
          <p:nvPr/>
        </p:nvPicPr>
        <p:blipFill>
          <a:blip r:embed="rId5">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5" name="图片 4"/>
          <p:cNvPicPr/>
          <p:nvPr/>
        </p:nvPicPr>
        <p:blipFill>
          <a:blip r:embed="rId6"/>
          <a:stretch>
            <a:fillRect/>
          </a:stretch>
        </p:blipFill>
        <p:spPr>
          <a:xfrm rot="20700000" flipH="1">
            <a:off x="-90170" y="-229870"/>
            <a:ext cx="904875" cy="954405"/>
          </a:xfrm>
          <a:prstGeom prst="rect">
            <a:avLst/>
          </a:prstGeom>
        </p:spPr>
      </p:pic>
      <p:pic>
        <p:nvPicPr>
          <p:cNvPr id="13" name="图片 12"/>
          <p:cNvPicPr/>
          <p:nvPr/>
        </p:nvPicPr>
        <p:blipFill>
          <a:blip r:embed="rId7"/>
          <a:stretch>
            <a:fillRect/>
          </a:stretch>
        </p:blipFill>
        <p:spPr>
          <a:xfrm>
            <a:off x="0" y="6238875"/>
            <a:ext cx="8531860" cy="6191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edge">
                                      <p:cBhvr>
                                        <p:cTn id="7" dur="2000"/>
                                        <p:tgtEl>
                                          <p:spTgt spid="55"/>
                                        </p:tgtEl>
                                      </p:cBhvr>
                                    </p:animEffect>
                                  </p:childTnLst>
                                </p:cTn>
                              </p:par>
                            </p:childTnLst>
                          </p:cTn>
                        </p:par>
                        <p:par>
                          <p:cTn id="8" fill="hold">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9"/>
                                        </p:tgtEl>
                                        <p:attrNameLst>
                                          <p:attrName>style.visibility</p:attrName>
                                        </p:attrNameLst>
                                      </p:cBhvr>
                                      <p:to>
                                        <p:strVal val="visible"/>
                                      </p:to>
                                    </p:set>
                                    <p:anim calcmode="lin" valueType="num">
                                      <p:cBhvr>
                                        <p:cTn id="11"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9"/>
                                        </p:tgtEl>
                                        <p:attrNameLst>
                                          <p:attrName>ppt_y</p:attrName>
                                        </p:attrNameLst>
                                      </p:cBhvr>
                                      <p:tavLst>
                                        <p:tav tm="0">
                                          <p:val>
                                            <p:strVal val="#ppt_y"/>
                                          </p:val>
                                        </p:tav>
                                        <p:tav tm="100000">
                                          <p:val>
                                            <p:strVal val="#ppt_y"/>
                                          </p:val>
                                        </p:tav>
                                      </p:tavLst>
                                    </p:anim>
                                    <p:anim calcmode="lin" valueType="num">
                                      <p:cBhvr>
                                        <p:cTn id="13"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9"/>
                                        </p:tgtEl>
                                      </p:cBhvr>
                                    </p:animEffect>
                                  </p:childTnLst>
                                </p:cTn>
                              </p:par>
                            </p:childTnLst>
                          </p:cTn>
                        </p:par>
                        <p:par>
                          <p:cTn id="16" fill="hold">
                            <p:stCondLst>
                              <p:cond delay="2799"/>
                            </p:stCondLst>
                            <p:childTnLst>
                              <p:par>
                                <p:cTn id="17" presetID="22" presetClass="entr" presetSubtype="8"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left)">
                                      <p:cBhvr>
                                        <p:cTn id="19" dur="500"/>
                                        <p:tgtEl>
                                          <p:spTgt spid="60"/>
                                        </p:tgtEl>
                                      </p:cBhvr>
                                    </p:animEffect>
                                  </p:childTnLst>
                                </p:cTn>
                              </p:par>
                            </p:childTnLst>
                          </p:cTn>
                        </p:par>
                        <p:par>
                          <p:cTn id="20" fill="hold">
                            <p:stCondLst>
                              <p:cond delay="3299"/>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58"/>
                                        </p:tgtEl>
                                        <p:attrNameLst>
                                          <p:attrName>style.visibility</p:attrName>
                                        </p:attrNameLst>
                                      </p:cBhvr>
                                      <p:to>
                                        <p:strVal val="visible"/>
                                      </p:to>
                                    </p:set>
                                    <p:anim calcmode="discrete" valueType="clr">
                                      <p:cBhvr override="childStyle">
                                        <p:cTn id="23" dur="80"/>
                                        <p:tgtEl>
                                          <p:spTgt spid="58"/>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58"/>
                                        </p:tgtEl>
                                        <p:attrNameLst>
                                          <p:attrName>fillcolor</p:attrName>
                                        </p:attrNameLst>
                                      </p:cBhvr>
                                      <p:tavLst>
                                        <p:tav tm="0">
                                          <p:val>
                                            <p:clrVal>
                                              <a:schemeClr val="accent2"/>
                                            </p:clrVal>
                                          </p:val>
                                        </p:tav>
                                        <p:tav tm="50000">
                                          <p:val>
                                            <p:clrVal>
                                              <a:schemeClr val="hlink"/>
                                            </p:clrVal>
                                          </p:val>
                                        </p:tav>
                                      </p:tavLst>
                                    </p:anim>
                                    <p:set>
                                      <p:cBhvr>
                                        <p:cTn id="25" dur="80"/>
                                        <p:tgtEl>
                                          <p:spTgt spid="58"/>
                                        </p:tgtEl>
                                        <p:attrNameLst>
                                          <p:attrName>fill.type</p:attrName>
                                        </p:attrNameLst>
                                      </p:cBhvr>
                                      <p:to>
                                        <p:strVal val="solid"/>
                                      </p:to>
                                    </p:set>
                                  </p:childTnLst>
                                </p:cTn>
                              </p:par>
                            </p:childTnLst>
                          </p:cTn>
                        </p:par>
                        <p:par>
                          <p:cTn id="26" fill="hold">
                            <p:stCondLst>
                              <p:cond delay="5099"/>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3"/>
                                        </p:tgtEl>
                                        <p:attrNameLst>
                                          <p:attrName>ppt_y</p:attrName>
                                        </p:attrNameLst>
                                      </p:cBhvr>
                                      <p:tavLst>
                                        <p:tav tm="0">
                                          <p:val>
                                            <p:strVal val="#ppt_y"/>
                                          </p:val>
                                        </p:tav>
                                        <p:tav tm="100000">
                                          <p:val>
                                            <p:strVal val="#ppt_y"/>
                                          </p:val>
                                        </p:tav>
                                      </p:tavLst>
                                    </p:anim>
                                    <p:anim calcmode="lin" valueType="num">
                                      <p:cBhvr>
                                        <p:cTn id="31"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3"/>
                                        </p:tgtEl>
                                      </p:cBhvr>
                                    </p:animEffect>
                                  </p:childTnLst>
                                </p:cTn>
                              </p:par>
                            </p:childTnLst>
                          </p:cTn>
                        </p:par>
                        <p:par>
                          <p:cTn id="34" fill="hold">
                            <p:stCondLst>
                              <p:cond delay="5800"/>
                            </p:stCondLst>
                            <p:childTnLst>
                              <p:par>
                                <p:cTn id="35" presetID="22" presetClass="entr" presetSubtype="2"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right)">
                                      <p:cBhvr>
                                        <p:cTn id="37" dur="500"/>
                                        <p:tgtEl>
                                          <p:spTgt spid="61"/>
                                        </p:tgtEl>
                                      </p:cBhvr>
                                    </p:animEffect>
                                  </p:childTnLst>
                                </p:cTn>
                              </p:par>
                            </p:childTnLst>
                          </p:cTn>
                        </p:par>
                        <p:par>
                          <p:cTn id="38" fill="hold">
                            <p:stCondLst>
                              <p:cond delay="6300"/>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52"/>
                                        </p:tgtEl>
                                        <p:attrNameLst>
                                          <p:attrName>style.visibility</p:attrName>
                                        </p:attrNameLst>
                                      </p:cBhvr>
                                      <p:to>
                                        <p:strVal val="visible"/>
                                      </p:to>
                                    </p:set>
                                    <p:anim calcmode="discrete" valueType="clr">
                                      <p:cBhvr override="childStyle">
                                        <p:cTn id="41" dur="80"/>
                                        <p:tgtEl>
                                          <p:spTgt spid="52"/>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52"/>
                                        </p:tgtEl>
                                        <p:attrNameLst>
                                          <p:attrName>fillcolor</p:attrName>
                                        </p:attrNameLst>
                                      </p:cBhvr>
                                      <p:tavLst>
                                        <p:tav tm="0">
                                          <p:val>
                                            <p:clrVal>
                                              <a:schemeClr val="accent2"/>
                                            </p:clrVal>
                                          </p:val>
                                        </p:tav>
                                        <p:tav tm="50000">
                                          <p:val>
                                            <p:clrVal>
                                              <a:schemeClr val="hlink"/>
                                            </p:clrVal>
                                          </p:val>
                                        </p:tav>
                                      </p:tavLst>
                                    </p:anim>
                                    <p:set>
                                      <p:cBhvr>
                                        <p:cTn id="43" dur="80"/>
                                        <p:tgtEl>
                                          <p:spTgt spid="52"/>
                                        </p:tgtEl>
                                        <p:attrNameLst>
                                          <p:attrName>fill.type</p:attrName>
                                        </p:attrNameLst>
                                      </p:cBhvr>
                                      <p:to>
                                        <p:strVal val="solid"/>
                                      </p:to>
                                    </p:set>
                                  </p:childTnLst>
                                </p:cTn>
                              </p:par>
                            </p:childTnLst>
                          </p:cTn>
                        </p:par>
                        <p:par>
                          <p:cTn id="44" fill="hold">
                            <p:stCondLst>
                              <p:cond delay="746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57"/>
                                        </p:tgtEl>
                                        <p:attrNameLst>
                                          <p:attrName>ppt_y</p:attrName>
                                        </p:attrNameLst>
                                      </p:cBhvr>
                                      <p:tavLst>
                                        <p:tav tm="0">
                                          <p:val>
                                            <p:strVal val="#ppt_y"/>
                                          </p:val>
                                        </p:tav>
                                        <p:tav tm="100000">
                                          <p:val>
                                            <p:strVal val="#ppt_y"/>
                                          </p:val>
                                        </p:tav>
                                      </p:tavLst>
                                    </p:anim>
                                    <p:anim calcmode="lin" valueType="num">
                                      <p:cBhvr>
                                        <p:cTn id="49"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57"/>
                                        </p:tgtEl>
                                      </p:cBhvr>
                                    </p:animEffect>
                                  </p:childTnLst>
                                </p:cTn>
                              </p:par>
                            </p:childTnLst>
                          </p:cTn>
                        </p:par>
                        <p:par>
                          <p:cTn id="52" fill="hold">
                            <p:stCondLst>
                              <p:cond delay="8159"/>
                            </p:stCondLst>
                            <p:childTnLst>
                              <p:par>
                                <p:cTn id="53" presetID="22" presetClass="entr" presetSubtype="2"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wipe(right)">
                                      <p:cBhvr>
                                        <p:cTn id="55" dur="500"/>
                                        <p:tgtEl>
                                          <p:spTgt spid="62"/>
                                        </p:tgtEl>
                                      </p:cBhvr>
                                    </p:animEffect>
                                  </p:childTnLst>
                                </p:cTn>
                              </p:par>
                            </p:childTnLst>
                          </p:cTn>
                        </p:par>
                        <p:par>
                          <p:cTn id="56" fill="hold">
                            <p:stCondLst>
                              <p:cond delay="8659"/>
                            </p:stCondLst>
                            <p:childTnLst>
                              <p:par>
                                <p:cTn id="57" presetID="27" presetClass="entr" presetSubtype="0" fill="hold" grpId="0" nodeType="afterEffect">
                                  <p:stCondLst>
                                    <p:cond delay="0"/>
                                  </p:stCondLst>
                                  <p:iterate type="lt">
                                    <p:tmPct val="50000"/>
                                  </p:iterate>
                                  <p:childTnLst>
                                    <p:set>
                                      <p:cBhvr>
                                        <p:cTn id="58" dur="1" fill="hold">
                                          <p:stCondLst>
                                            <p:cond delay="0"/>
                                          </p:stCondLst>
                                        </p:cTn>
                                        <p:tgtEl>
                                          <p:spTgt spid="56"/>
                                        </p:tgtEl>
                                        <p:attrNameLst>
                                          <p:attrName>style.visibility</p:attrName>
                                        </p:attrNameLst>
                                      </p:cBhvr>
                                      <p:to>
                                        <p:strVal val="visible"/>
                                      </p:to>
                                    </p:set>
                                    <p:anim calcmode="discrete" valueType="clr">
                                      <p:cBhvr override="childStyle">
                                        <p:cTn id="59" dur="80"/>
                                        <p:tgtEl>
                                          <p:spTgt spid="56"/>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56"/>
                                        </p:tgtEl>
                                        <p:attrNameLst>
                                          <p:attrName>fillcolor</p:attrName>
                                        </p:attrNameLst>
                                      </p:cBhvr>
                                      <p:tavLst>
                                        <p:tav tm="0">
                                          <p:val>
                                            <p:clrVal>
                                              <a:schemeClr val="accent2"/>
                                            </p:clrVal>
                                          </p:val>
                                        </p:tav>
                                        <p:tav tm="50000">
                                          <p:val>
                                            <p:clrVal>
                                              <a:schemeClr val="hlink"/>
                                            </p:clrVal>
                                          </p:val>
                                        </p:tav>
                                      </p:tavLst>
                                    </p:anim>
                                    <p:set>
                                      <p:cBhvr>
                                        <p:cTn id="61" dur="8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6" grpId="0"/>
      <p:bldP spid="57" grpId="0"/>
      <p:bldP spid="58" grpId="0"/>
      <p:bldP spid="59" grpId="0"/>
      <p:bldP spid="60" grpId="0" bldLvl="0" animBg="1"/>
      <p:bldP spid="61" grpId="0" bldLvl="0" animBg="1"/>
      <p:bldP spid="6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290320" y="198755"/>
            <a:ext cx="9156065" cy="542290"/>
          </a:xfrm>
          <a:prstGeom prst="rect">
            <a:avLst/>
          </a:prstGeom>
          <a:solidFill>
            <a:schemeClr val="bg1">
              <a:alpha val="73000"/>
            </a:schemeClr>
          </a:solidFill>
        </p:spPr>
        <p:txBody>
          <a:bodyPr wrap="square" rtlCol="0">
            <a:noAutofit/>
          </a:bodyPr>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语篇衔接的三个</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一定</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实现语义连贯和逻辑衔接</a:t>
            </a:r>
            <a:endParaRPr lang="zh-CN" altLang="en-US" sz="2400" b="1" dirty="0">
              <a:solidFill>
                <a:srgbClr val="0070C0"/>
              </a:solidFill>
              <a:latin typeface="微软雅黑" panose="020B0503020204020204" charset="-122"/>
              <a:ea typeface="微软雅黑" panose="020B0503020204020204" charset="-122"/>
            </a:endParaRPr>
          </a:p>
          <a:p>
            <a:pPr fontAlgn="ctr">
              <a:lnSpc>
                <a:spcPct val="110000"/>
              </a:lnSpc>
            </a:pP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pic>
        <p:nvPicPr>
          <p:cNvPr id="9" name="图片 8"/>
          <p:cNvPicPr>
            <a:picLocks noChangeAspect="1"/>
          </p:cNvPicPr>
          <p:nvPr/>
        </p:nvPicPr>
        <p:blipFill>
          <a:blip r:embed="rId3">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4"/>
          <a:stretch>
            <a:fillRect/>
          </a:stretch>
        </p:blipFill>
        <p:spPr>
          <a:xfrm rot="20700000" flipH="1">
            <a:off x="-90170" y="-229870"/>
            <a:ext cx="904875" cy="954405"/>
          </a:xfrm>
          <a:prstGeom prst="rect">
            <a:avLst/>
          </a:prstGeom>
        </p:spPr>
      </p:pic>
      <p:pic>
        <p:nvPicPr>
          <p:cNvPr id="13" name="图片 12"/>
          <p:cNvPicPr/>
          <p:nvPr/>
        </p:nvPicPr>
        <p:blipFill>
          <a:blip r:embed="rId5"/>
          <a:stretch>
            <a:fillRect/>
          </a:stretch>
        </p:blipFill>
        <p:spPr>
          <a:xfrm>
            <a:off x="0" y="6238875"/>
            <a:ext cx="8531860" cy="619125"/>
          </a:xfrm>
          <a:prstGeom prst="rect">
            <a:avLst/>
          </a:prstGeom>
        </p:spPr>
      </p:pic>
      <p:sp>
        <p:nvSpPr>
          <p:cNvPr id="2" name="文本框 1"/>
          <p:cNvSpPr txBox="1"/>
          <p:nvPr/>
        </p:nvSpPr>
        <p:spPr>
          <a:xfrm>
            <a:off x="207010" y="768350"/>
            <a:ext cx="11835765" cy="5908040"/>
          </a:xfrm>
          <a:prstGeom prst="rect">
            <a:avLst/>
          </a:prstGeom>
        </p:spPr>
        <p:txBody>
          <a:bodyPr wrap="square">
            <a:spAutoFit/>
          </a:bodyPr>
          <a:p>
            <a:pPr marL="0" indent="0" algn="just" defTabSz="266700">
              <a:spcBef>
                <a:spcPct val="0"/>
              </a:spcBef>
              <a:spcAft>
                <a:spcPct val="0"/>
              </a:spcAft>
            </a:pPr>
            <a:r>
              <a:rPr lang="zh-CN" altLang="en-US" b="1">
                <a:latin typeface="微软雅黑" panose="020B0503020204020204" charset="-122"/>
                <a:ea typeface="微软雅黑" panose="020B0503020204020204" charset="-122"/>
                <a:cs typeface="微软雅黑" panose="020B0503020204020204" charset="-122"/>
              </a:rPr>
              <a:t>一、语篇衔接三个“一定”的落地应用</a:t>
            </a:r>
            <a:endParaRPr lang="zh-CN" altLang="en-US" b="1">
              <a:latin typeface="微软雅黑" panose="020B0503020204020204" charset="-122"/>
              <a:ea typeface="微软雅黑" panose="020B0503020204020204" charset="-122"/>
              <a:cs typeface="微软雅黑" panose="020B0503020204020204" charset="-122"/>
            </a:endParaRPr>
          </a:p>
          <a:p>
            <a:pPr marL="0" indent="152400" algn="just" defTabSz="266700">
              <a:spcBef>
                <a:spcPct val="0"/>
              </a:spcBef>
              <a:spcAft>
                <a:spcPct val="0"/>
              </a:spcAft>
            </a:pPr>
            <a:r>
              <a:rPr lang="en-US" altLang="zh-CN" b="1" i="1">
                <a:solidFill>
                  <a:srgbClr val="0070C0"/>
                </a:solidFill>
                <a:latin typeface="Times New Roman" panose="02020603050405020304"/>
                <a:ea typeface="宋体" panose="02010600030101010101" pitchFamily="2" charset="-122"/>
              </a:rPr>
              <a:t>With </a:t>
            </a:r>
            <a:r>
              <a:rPr lang="en-US" altLang="zh-CN" b="1" i="1">
                <a:solidFill>
                  <a:srgbClr val="0070C0"/>
                </a:solidFill>
                <a:highlight>
                  <a:srgbClr val="FFFF00"/>
                </a:highlight>
                <a:latin typeface="Times New Roman" panose="02020603050405020304"/>
                <a:ea typeface="宋体" panose="02010600030101010101" pitchFamily="2" charset="-122"/>
              </a:rPr>
              <a:t>AI’s</a:t>
            </a:r>
            <a:r>
              <a:rPr lang="en-US" altLang="zh-CN" b="1" i="1">
                <a:solidFill>
                  <a:srgbClr val="0070C0"/>
                </a:solidFill>
                <a:latin typeface="Times New Roman" panose="02020603050405020304"/>
                <a:ea typeface="宋体" panose="02010600030101010101" pitchFamily="2" charset="-122"/>
              </a:rPr>
              <a:t> assistance, Mira began her plan.</a:t>
            </a:r>
            <a:r>
              <a:rPr lang="en-US" altLang="zh-CN" b="1">
                <a:latin typeface="Times New Roman" panose="02020603050405020304"/>
                <a:ea typeface="宋体" panose="02010600030101010101" pitchFamily="2" charset="-122"/>
              </a:rPr>
              <a:t> First, she </a:t>
            </a:r>
            <a:r>
              <a:rPr lang="en-US" altLang="zh-CN" b="1">
                <a:highlight>
                  <a:srgbClr val="FFFF00"/>
                </a:highlight>
                <a:latin typeface="Times New Roman" panose="02020603050405020304"/>
                <a:ea typeface="宋体" panose="02010600030101010101" pitchFamily="2" charset="-122"/>
              </a:rPr>
              <a:t>worked with AI </a:t>
            </a:r>
            <a:r>
              <a:rPr lang="en-US" altLang="zh-CN" b="1">
                <a:latin typeface="Times New Roman" panose="02020603050405020304"/>
                <a:ea typeface="宋体" panose="02010600030101010101" pitchFamily="2" charset="-122"/>
              </a:rPr>
              <a:t>to create customized recipes for Grandma, accounting for her age-related digestive issues and past preferences to make nutritious, easy-to-swallow dishes.</a:t>
            </a:r>
            <a:r>
              <a:rPr lang="zh-CN" altLang="en-US" u="sng">
                <a:solidFill>
                  <a:schemeClr val="accent2">
                    <a:lumMod val="50000"/>
                  </a:schemeClr>
                </a:solidFill>
                <a:latin typeface="宋体" panose="02010600030101010101" pitchFamily="2" charset="-122"/>
                <a:ea typeface="宋体" panose="02010600030101010101" pitchFamily="2" charset="-122"/>
                <a:sym typeface="+mn-ea"/>
              </a:rPr>
              <a:t>直接沿用题目给出的段首句核心词</a:t>
            </a:r>
            <a:r>
              <a:rPr lang="en-US" altLang="zh-CN" u="sng">
                <a:solidFill>
                  <a:schemeClr val="accent2">
                    <a:lumMod val="50000"/>
                  </a:schemeClr>
                </a:solidFill>
                <a:latin typeface="Times New Roman" panose="02020603050405020304"/>
                <a:ea typeface="宋体" panose="02010600030101010101" pitchFamily="2" charset="-122"/>
                <a:sym typeface="+mn-ea"/>
              </a:rPr>
              <a:t>AI’s assistance</a:t>
            </a:r>
            <a:r>
              <a:rPr lang="zh-CN" altLang="en-US" u="sng">
                <a:solidFill>
                  <a:schemeClr val="accent2">
                    <a:lumMod val="50000"/>
                  </a:schemeClr>
                </a:solidFill>
                <a:latin typeface="宋体" panose="02010600030101010101" pitchFamily="2" charset="-122"/>
                <a:ea typeface="宋体" panose="02010600030101010101" pitchFamily="2" charset="-122"/>
                <a:sym typeface="+mn-ea"/>
              </a:rPr>
              <a:t>和</a:t>
            </a:r>
            <a:r>
              <a:rPr lang="en-US" altLang="zh-CN" u="sng">
                <a:solidFill>
                  <a:schemeClr val="accent2">
                    <a:lumMod val="50000"/>
                  </a:schemeClr>
                </a:solidFill>
                <a:latin typeface="Times New Roman" panose="02020603050405020304"/>
                <a:ea typeface="宋体" panose="02010600030101010101" pitchFamily="2" charset="-122"/>
                <a:sym typeface="+mn-ea"/>
              </a:rPr>
              <a:t>plan</a:t>
            </a:r>
            <a:r>
              <a:rPr lang="zh-CN" altLang="en-US" u="sng">
                <a:solidFill>
                  <a:schemeClr val="accent2">
                    <a:lumMod val="50000"/>
                  </a:schemeClr>
                </a:solidFill>
                <a:latin typeface="宋体" panose="02010600030101010101" pitchFamily="2" charset="-122"/>
                <a:ea typeface="宋体" panose="02010600030101010101" pitchFamily="2" charset="-122"/>
                <a:sym typeface="+mn-ea"/>
              </a:rPr>
              <a:t>，开篇就锚定</a:t>
            </a:r>
            <a:r>
              <a:rPr lang="en-US" altLang="zh-CN" u="sng">
                <a:solidFill>
                  <a:schemeClr val="accent2">
                    <a:lumMod val="50000"/>
                  </a:schemeClr>
                </a:solidFill>
                <a:latin typeface="Times New Roman" panose="02020603050405020304"/>
                <a:ea typeface="宋体" panose="02010600030101010101" pitchFamily="2" charset="-122"/>
                <a:sym typeface="+mn-ea"/>
              </a:rPr>
              <a:t>“AI</a:t>
            </a:r>
            <a:r>
              <a:rPr lang="zh-CN" altLang="en-US" u="sng">
                <a:solidFill>
                  <a:schemeClr val="accent2">
                    <a:lumMod val="50000"/>
                  </a:schemeClr>
                </a:solidFill>
                <a:latin typeface="宋体" panose="02010600030101010101" pitchFamily="2" charset="-122"/>
                <a:ea typeface="宋体" panose="02010600030101010101" pitchFamily="2" charset="-122"/>
                <a:sym typeface="+mn-ea"/>
              </a:rPr>
              <a:t>助力米拉实施计划</a:t>
            </a:r>
            <a:r>
              <a:rPr lang="zh-CN" altLang="en-US" u="sng">
                <a:solidFill>
                  <a:schemeClr val="accent2">
                    <a:lumMod val="50000"/>
                  </a:schemeClr>
                </a:solidFill>
                <a:latin typeface="Times New Roman" panose="02020603050405020304"/>
                <a:ea typeface="宋体" panose="02010600030101010101" pitchFamily="2" charset="-122"/>
                <a:sym typeface="+mn-ea"/>
              </a:rPr>
              <a:t>”</a:t>
            </a:r>
            <a:r>
              <a:rPr lang="zh-CN" altLang="en-US" u="sng">
                <a:solidFill>
                  <a:schemeClr val="accent2">
                    <a:lumMod val="50000"/>
                  </a:schemeClr>
                </a:solidFill>
                <a:latin typeface="宋体" panose="02010600030101010101" pitchFamily="2" charset="-122"/>
                <a:ea typeface="宋体" panose="02010600030101010101" pitchFamily="2" charset="-122"/>
                <a:sym typeface="+mn-ea"/>
              </a:rPr>
              <a:t>的核心动作，符合</a:t>
            </a:r>
            <a:r>
              <a:rPr lang="zh-CN" altLang="en-US" u="sng">
                <a:solidFill>
                  <a:schemeClr val="accent2">
                    <a:lumMod val="50000"/>
                  </a:schemeClr>
                </a:solidFill>
                <a:latin typeface="Times New Roman" panose="02020603050405020304"/>
                <a:ea typeface="宋体" panose="02010600030101010101" pitchFamily="2" charset="-122"/>
                <a:sym typeface="+mn-ea"/>
              </a:rPr>
              <a:t>“</a:t>
            </a:r>
            <a:r>
              <a:rPr lang="zh-CN" altLang="en-US" u="sng">
                <a:solidFill>
                  <a:schemeClr val="accent2">
                    <a:lumMod val="50000"/>
                  </a:schemeClr>
                </a:solidFill>
                <a:latin typeface="宋体" panose="02010600030101010101" pitchFamily="2" charset="-122"/>
                <a:ea typeface="宋体" panose="02010600030101010101" pitchFamily="2" charset="-122"/>
                <a:sym typeface="+mn-ea"/>
              </a:rPr>
              <a:t>把段首句的名词</a:t>
            </a:r>
            <a:r>
              <a:rPr lang="en-US" altLang="zh-CN" u="sng">
                <a:solidFill>
                  <a:schemeClr val="accent2">
                    <a:lumMod val="50000"/>
                  </a:schemeClr>
                </a:solidFill>
                <a:latin typeface="Times New Roman" panose="02020603050405020304"/>
                <a:ea typeface="宋体" panose="02010600030101010101" pitchFamily="2" charset="-122"/>
                <a:sym typeface="+mn-ea"/>
              </a:rPr>
              <a:t>/</a:t>
            </a:r>
            <a:r>
              <a:rPr lang="zh-CN" altLang="en-US" u="sng">
                <a:solidFill>
                  <a:schemeClr val="accent2">
                    <a:lumMod val="50000"/>
                  </a:schemeClr>
                </a:solidFill>
                <a:latin typeface="宋体" panose="02010600030101010101" pitchFamily="2" charset="-122"/>
                <a:ea typeface="宋体" panose="02010600030101010101" pitchFamily="2" charset="-122"/>
                <a:sym typeface="+mn-ea"/>
              </a:rPr>
              <a:t>动词写在开头</a:t>
            </a:r>
            <a:r>
              <a:rPr lang="zh-CN" altLang="en-US" u="sng">
                <a:solidFill>
                  <a:schemeClr val="accent2">
                    <a:lumMod val="50000"/>
                  </a:schemeClr>
                </a:solidFill>
                <a:latin typeface="Times New Roman" panose="02020603050405020304"/>
                <a:ea typeface="宋体" panose="02010600030101010101" pitchFamily="2" charset="-122"/>
                <a:sym typeface="+mn-ea"/>
              </a:rPr>
              <a:t>”</a:t>
            </a:r>
            <a:r>
              <a:rPr lang="zh-CN" altLang="en-US" u="sng">
                <a:solidFill>
                  <a:schemeClr val="accent2">
                    <a:lumMod val="50000"/>
                  </a:schemeClr>
                </a:solidFill>
                <a:latin typeface="宋体" panose="02010600030101010101" pitchFamily="2" charset="-122"/>
                <a:ea typeface="宋体" panose="02010600030101010101" pitchFamily="2" charset="-122"/>
                <a:sym typeface="+mn-ea"/>
              </a:rPr>
              <a:t>的高分要求。</a:t>
            </a:r>
            <a:r>
              <a:rPr lang="en-US" altLang="zh-CN" b="1">
                <a:latin typeface="宋体" panose="02010600030101010101" pitchFamily="2" charset="-122"/>
                <a:ea typeface="宋体" panose="02010600030101010101" pitchFamily="2" charset="-122"/>
                <a:sym typeface="+mn-ea"/>
              </a:rPr>
              <a:t>..</a:t>
            </a:r>
            <a:r>
              <a:rPr lang="en-US" altLang="zh-CN" b="1">
                <a:latin typeface="Times New Roman" panose="02020603050405020304"/>
                <a:ea typeface="宋体" panose="02010600030101010101" pitchFamily="2" charset="-122"/>
              </a:rPr>
              <a:t>. As days passed, Grandma began to sense the genuine care and importance the family placed on her. Gradually, the </a:t>
            </a:r>
            <a:r>
              <a:rPr lang="en-US" altLang="zh-CN" b="1">
                <a:highlight>
                  <a:srgbClr val="00FF00"/>
                </a:highlight>
                <a:latin typeface="Times New Roman" panose="02020603050405020304"/>
                <a:ea typeface="宋体" panose="02010600030101010101" pitchFamily="2" charset="-122"/>
              </a:rPr>
              <a:t>once - stubborn resistance to food</a:t>
            </a:r>
            <a:r>
              <a:rPr lang="en-US" altLang="zh-CN" b="1">
                <a:latin typeface="Times New Roman" panose="02020603050405020304"/>
                <a:ea typeface="宋体" panose="02010600030101010101" pitchFamily="2" charset="-122"/>
              </a:rPr>
              <a:t> </a:t>
            </a:r>
            <a:r>
              <a:rPr lang="en-US" altLang="zh-CN" b="1">
                <a:highlight>
                  <a:srgbClr val="00FF00"/>
                </a:highlight>
                <a:latin typeface="Times New Roman" panose="02020603050405020304"/>
                <a:ea typeface="宋体" panose="02010600030101010101" pitchFamily="2" charset="-122"/>
              </a:rPr>
              <a:t>faded away</a:t>
            </a:r>
            <a:r>
              <a:rPr lang="en-US" altLang="zh-CN" b="1">
                <a:latin typeface="Times New Roman" panose="02020603050405020304"/>
                <a:ea typeface="宋体" panose="02010600030101010101" pitchFamily="2" charset="-122"/>
              </a:rPr>
              <a:t>.</a:t>
            </a:r>
            <a:r>
              <a:rPr lang="zh-CN" altLang="en-US">
                <a:solidFill>
                  <a:schemeClr val="accent2">
                    <a:lumMod val="50000"/>
                  </a:schemeClr>
                </a:solidFill>
                <a:latin typeface="宋体" panose="02010600030101010101" pitchFamily="2" charset="-122"/>
                <a:ea typeface="宋体" panose="02010600030101010101" pitchFamily="2" charset="-122"/>
                <a:sym typeface="+mn-ea"/>
              </a:rPr>
              <a:t>用</a:t>
            </a:r>
            <a:r>
              <a:rPr lang="en-US" altLang="zh-CN">
                <a:solidFill>
                  <a:schemeClr val="accent2">
                    <a:lumMod val="50000"/>
                  </a:schemeClr>
                </a:solidFill>
                <a:latin typeface="Times New Roman" panose="02020603050405020304"/>
                <a:ea typeface="宋体" panose="02010600030101010101" pitchFamily="2" charset="-122"/>
                <a:sym typeface="+mn-ea"/>
              </a:rPr>
              <a:t>food</a:t>
            </a:r>
            <a:r>
              <a:rPr lang="zh-CN" altLang="en-US">
                <a:solidFill>
                  <a:schemeClr val="accent2">
                    <a:lumMod val="50000"/>
                  </a:schemeClr>
                </a:solidFill>
                <a:latin typeface="宋体" panose="02010600030101010101" pitchFamily="2" charset="-122"/>
                <a:ea typeface="宋体" panose="02010600030101010101" pitchFamily="2" charset="-122"/>
                <a:sym typeface="+mn-ea"/>
              </a:rPr>
              <a:t>（与第二段首句的</a:t>
            </a:r>
            <a:r>
              <a:rPr lang="en-US" altLang="zh-CN">
                <a:solidFill>
                  <a:schemeClr val="accent2">
                    <a:lumMod val="50000"/>
                  </a:schemeClr>
                </a:solidFill>
                <a:latin typeface="Times New Roman" panose="02020603050405020304"/>
                <a:ea typeface="宋体" panose="02010600030101010101" pitchFamily="2" charset="-122"/>
                <a:sym typeface="+mn-ea"/>
              </a:rPr>
              <a:t>meals</a:t>
            </a:r>
            <a:r>
              <a:rPr lang="zh-CN" altLang="en-US">
                <a:solidFill>
                  <a:schemeClr val="accent2">
                    <a:lumMod val="50000"/>
                  </a:schemeClr>
                </a:solidFill>
                <a:latin typeface="宋体" panose="02010600030101010101" pitchFamily="2" charset="-122"/>
                <a:ea typeface="宋体" panose="02010600030101010101" pitchFamily="2" charset="-122"/>
                <a:sym typeface="+mn-ea"/>
              </a:rPr>
              <a:t>为同义词）、</a:t>
            </a:r>
            <a:r>
              <a:rPr lang="en-US" altLang="zh-CN">
                <a:solidFill>
                  <a:schemeClr val="accent2">
                    <a:lumMod val="50000"/>
                  </a:schemeClr>
                </a:solidFill>
                <a:latin typeface="Times New Roman" panose="02020603050405020304"/>
                <a:ea typeface="宋体" panose="02010600030101010101" pitchFamily="2" charset="-122"/>
                <a:sym typeface="+mn-ea"/>
              </a:rPr>
              <a:t>faded away</a:t>
            </a:r>
            <a:r>
              <a:rPr lang="zh-CN" altLang="en-US">
                <a:solidFill>
                  <a:schemeClr val="accent2">
                    <a:lumMod val="50000"/>
                  </a:schemeClr>
                </a:solidFill>
                <a:latin typeface="宋体" panose="02010600030101010101" pitchFamily="2" charset="-122"/>
                <a:ea typeface="宋体" panose="02010600030101010101" pitchFamily="2" charset="-122"/>
                <a:sym typeface="+mn-ea"/>
              </a:rPr>
              <a:t>（体现</a:t>
            </a:r>
            <a:r>
              <a:rPr lang="zh-CN" altLang="en-US">
                <a:solidFill>
                  <a:schemeClr val="accent2">
                    <a:lumMod val="50000"/>
                  </a:schemeClr>
                </a:solidFill>
                <a:latin typeface="Times New Roman" panose="02020603050405020304"/>
                <a:ea typeface="宋体" panose="02010600030101010101" pitchFamily="2" charset="-122"/>
                <a:sym typeface="+mn-ea"/>
              </a:rPr>
              <a:t>“</a:t>
            </a:r>
            <a:r>
              <a:rPr lang="zh-CN" altLang="en-US">
                <a:solidFill>
                  <a:schemeClr val="accent2">
                    <a:lumMod val="50000"/>
                  </a:schemeClr>
                </a:solidFill>
                <a:latin typeface="宋体" panose="02010600030101010101" pitchFamily="2" charset="-122"/>
                <a:ea typeface="宋体" panose="02010600030101010101" pitchFamily="2" charset="-122"/>
                <a:sym typeface="+mn-ea"/>
              </a:rPr>
              <a:t>饮食对抗减少</a:t>
            </a:r>
            <a:r>
              <a:rPr lang="zh-CN" altLang="en-US">
                <a:solidFill>
                  <a:schemeClr val="accent2">
                    <a:lumMod val="50000"/>
                  </a:schemeClr>
                </a:solidFill>
                <a:latin typeface="Times New Roman" panose="02020603050405020304"/>
                <a:ea typeface="宋体" panose="02010600030101010101" pitchFamily="2" charset="-122"/>
                <a:sym typeface="+mn-ea"/>
              </a:rPr>
              <a:t>”</a:t>
            </a:r>
            <a:r>
              <a:rPr lang="zh-CN" altLang="en-US">
                <a:solidFill>
                  <a:schemeClr val="accent2">
                    <a:lumMod val="50000"/>
                  </a:schemeClr>
                </a:solidFill>
                <a:latin typeface="宋体" panose="02010600030101010101" pitchFamily="2" charset="-122"/>
                <a:ea typeface="宋体" panose="02010600030101010101" pitchFamily="2" charset="-122"/>
                <a:sym typeface="+mn-ea"/>
              </a:rPr>
              <a:t>，呼应第二段首句的</a:t>
            </a:r>
            <a:r>
              <a:rPr lang="en-US" altLang="zh-CN">
                <a:solidFill>
                  <a:schemeClr val="accent2">
                    <a:lumMod val="50000"/>
                  </a:schemeClr>
                </a:solidFill>
                <a:latin typeface="Times New Roman" panose="02020603050405020304"/>
                <a:ea typeface="宋体" panose="02010600030101010101" pitchFamily="2" charset="-122"/>
                <a:sym typeface="+mn-ea"/>
              </a:rPr>
              <a:t> less of a battle </a:t>
            </a:r>
            <a:r>
              <a:rPr lang="zh-CN" altLang="en-US">
                <a:solidFill>
                  <a:schemeClr val="accent2">
                    <a:lumMod val="50000"/>
                  </a:schemeClr>
                </a:solidFill>
                <a:latin typeface="宋体" panose="02010600030101010101" pitchFamily="2" charset="-122"/>
                <a:ea typeface="宋体" panose="02010600030101010101" pitchFamily="2" charset="-122"/>
                <a:sym typeface="+mn-ea"/>
              </a:rPr>
              <a:t>），让两段内容自然衔接，无断裂感</a:t>
            </a:r>
            <a:r>
              <a:rPr lang="zh-CN" altLang="en-US">
                <a:latin typeface="宋体" panose="02010600030101010101" pitchFamily="2" charset="-122"/>
                <a:ea typeface="宋体" panose="02010600030101010101" pitchFamily="2" charset="-122"/>
                <a:sym typeface="+mn-ea"/>
              </a:rPr>
              <a:t>。</a:t>
            </a:r>
            <a:endParaRPr lang="en-US" altLang="zh-CN">
              <a:latin typeface="Times New Roman" panose="02020603050405020304"/>
              <a:ea typeface="宋体" panose="02010600030101010101" pitchFamily="2" charset="-122"/>
            </a:endParaRPr>
          </a:p>
          <a:p>
            <a:pPr marL="0" indent="152400" algn="just" defTabSz="266700">
              <a:spcBef>
                <a:spcPct val="0"/>
              </a:spcBef>
              <a:spcAft>
                <a:spcPct val="0"/>
              </a:spcAft>
            </a:pPr>
            <a:r>
              <a:rPr lang="en-US" altLang="zh-CN" b="1" i="1">
                <a:solidFill>
                  <a:srgbClr val="0070C0"/>
                </a:solidFill>
                <a:latin typeface="Times New Roman" panose="02020603050405020304"/>
                <a:ea typeface="宋体" panose="02010600030101010101" pitchFamily="2" charset="-122"/>
              </a:rPr>
              <a:t>As </a:t>
            </a:r>
            <a:r>
              <a:rPr lang="en-US" altLang="zh-CN" b="1" i="1">
                <a:solidFill>
                  <a:srgbClr val="0070C0"/>
                </a:solidFill>
                <a:highlight>
                  <a:srgbClr val="00FF00"/>
                </a:highlight>
                <a:latin typeface="Times New Roman" panose="02020603050405020304"/>
                <a:ea typeface="宋体" panose="02010600030101010101" pitchFamily="2" charset="-122"/>
              </a:rPr>
              <a:t>meals</a:t>
            </a:r>
            <a:r>
              <a:rPr lang="en-US" altLang="zh-CN" b="1" i="1">
                <a:solidFill>
                  <a:srgbClr val="0070C0"/>
                </a:solidFill>
                <a:latin typeface="Times New Roman" panose="02020603050405020304"/>
                <a:ea typeface="宋体" panose="02010600030101010101" pitchFamily="2" charset="-122"/>
              </a:rPr>
              <a:t> became </a:t>
            </a:r>
            <a:r>
              <a:rPr lang="en-US" altLang="zh-CN" b="1" i="1">
                <a:solidFill>
                  <a:srgbClr val="0070C0"/>
                </a:solidFill>
                <a:highlight>
                  <a:srgbClr val="00FF00"/>
                </a:highlight>
                <a:latin typeface="Times New Roman" panose="02020603050405020304"/>
                <a:ea typeface="宋体" panose="02010600030101010101" pitchFamily="2" charset="-122"/>
              </a:rPr>
              <a:t>less of a battle</a:t>
            </a:r>
            <a:r>
              <a:rPr lang="en-US" altLang="zh-CN" b="1" i="1">
                <a:solidFill>
                  <a:srgbClr val="0070C0"/>
                </a:solidFill>
                <a:latin typeface="Times New Roman" panose="02020603050405020304"/>
                <a:ea typeface="宋体" panose="02010600030101010101" pitchFamily="2" charset="-122"/>
              </a:rPr>
              <a:t>, Mira decided to </a:t>
            </a:r>
            <a:r>
              <a:rPr lang="en-US" altLang="zh-CN" b="1" i="1">
                <a:solidFill>
                  <a:srgbClr val="0070C0"/>
                </a:solidFill>
                <a:highlight>
                  <a:srgbClr val="00FFFF"/>
                </a:highlight>
                <a:latin typeface="Times New Roman" panose="02020603050405020304"/>
                <a:ea typeface="宋体" panose="02010600030101010101" pitchFamily="2" charset="-122"/>
              </a:rPr>
              <a:t>relight the sparkle in grandmother’s eyes</a:t>
            </a:r>
            <a:r>
              <a:rPr lang="en-US" altLang="zh-CN" b="1" i="1">
                <a:solidFill>
                  <a:srgbClr val="0070C0"/>
                </a:solidFill>
                <a:latin typeface="Times New Roman" panose="02020603050405020304"/>
                <a:ea typeface="宋体" panose="02010600030101010101" pitchFamily="2" charset="-122"/>
              </a:rPr>
              <a:t>. </a:t>
            </a:r>
            <a:r>
              <a:rPr lang="en-US" altLang="zh-CN" b="1">
                <a:latin typeface="Times New Roman" panose="02020603050405020304"/>
                <a:ea typeface="宋体" panose="02010600030101010101" pitchFamily="2" charset="-122"/>
              </a:rPr>
              <a:t>“It’s time to </a:t>
            </a:r>
            <a:r>
              <a:rPr lang="en-US" altLang="zh-CN" b="1">
                <a:highlight>
                  <a:srgbClr val="00FFFF"/>
                </a:highlight>
                <a:latin typeface="Times New Roman" panose="02020603050405020304"/>
                <a:ea typeface="宋体" panose="02010600030101010101" pitchFamily="2" charset="-122"/>
              </a:rPr>
              <a:t>make her feel needed</a:t>
            </a:r>
            <a:r>
              <a:rPr lang="en-US" altLang="zh-CN" b="1">
                <a:latin typeface="Times New Roman" panose="02020603050405020304"/>
                <a:ea typeface="宋体" panose="02010600030101010101" pitchFamily="2" charset="-122"/>
              </a:rPr>
              <a:t>,” Mira thought, appealing to</a:t>
            </a:r>
            <a:r>
              <a:rPr lang="en-US" altLang="zh-CN" b="1">
                <a:highlight>
                  <a:srgbClr val="00FFFF"/>
                </a:highlight>
                <a:latin typeface="Times New Roman" panose="02020603050405020304"/>
                <a:ea typeface="宋体" panose="02010600030101010101" pitchFamily="2" charset="-122"/>
              </a:rPr>
              <a:t> Grandma’s pride</a:t>
            </a:r>
            <a:r>
              <a:rPr lang="en-US" altLang="zh-CN" b="1">
                <a:latin typeface="Times New Roman" panose="02020603050405020304"/>
                <a:ea typeface="宋体" panose="02010600030101010101" pitchFamily="2" charset="-122"/>
              </a:rPr>
              <a:t> as the village’s best tailor and asking...</a:t>
            </a:r>
            <a:r>
              <a:rPr lang="zh-CN" altLang="en-US">
                <a:solidFill>
                  <a:schemeClr val="accent2">
                    <a:lumMod val="50000"/>
                  </a:schemeClr>
                </a:solidFill>
                <a:latin typeface="宋体" panose="02010600030101010101" pitchFamily="2" charset="-122"/>
                <a:ea typeface="宋体" panose="02010600030101010101" pitchFamily="2" charset="-122"/>
                <a:sym typeface="+mn-ea"/>
              </a:rPr>
              <a:t>紧扣题目段首句的</a:t>
            </a:r>
            <a:r>
              <a:rPr lang="en-US" altLang="zh-CN">
                <a:solidFill>
                  <a:schemeClr val="accent2">
                    <a:lumMod val="50000"/>
                  </a:schemeClr>
                </a:solidFill>
                <a:latin typeface="Times New Roman" panose="02020603050405020304"/>
                <a:ea typeface="宋体" panose="02010600030101010101" pitchFamily="2" charset="-122"/>
                <a:sym typeface="+mn-ea"/>
              </a:rPr>
              <a:t>meals</a:t>
            </a:r>
            <a:r>
              <a:rPr lang="zh-CN" altLang="en-US">
                <a:solidFill>
                  <a:schemeClr val="accent2">
                    <a:lumMod val="50000"/>
                  </a:schemeClr>
                </a:solidFill>
                <a:latin typeface="宋体" panose="02010600030101010101" pitchFamily="2" charset="-122"/>
                <a:ea typeface="宋体" panose="02010600030101010101" pitchFamily="2" charset="-122"/>
                <a:sym typeface="+mn-ea"/>
              </a:rPr>
              <a:t>和</a:t>
            </a:r>
            <a:r>
              <a:rPr lang="en-US" altLang="zh-CN">
                <a:solidFill>
                  <a:schemeClr val="accent2">
                    <a:lumMod val="50000"/>
                  </a:schemeClr>
                </a:solidFill>
                <a:latin typeface="Times New Roman" panose="02020603050405020304"/>
                <a:ea typeface="宋体" panose="02010600030101010101" pitchFamily="2" charset="-122"/>
                <a:sym typeface="+mn-ea"/>
              </a:rPr>
              <a:t>sparkle in grandmother’s eyes</a:t>
            </a:r>
            <a:r>
              <a:rPr lang="zh-CN" altLang="en-US">
                <a:solidFill>
                  <a:schemeClr val="accent2">
                    <a:lumMod val="50000"/>
                  </a:schemeClr>
                </a:solidFill>
                <a:latin typeface="宋体" panose="02010600030101010101" pitchFamily="2" charset="-122"/>
                <a:ea typeface="宋体" panose="02010600030101010101" pitchFamily="2" charset="-122"/>
                <a:sym typeface="+mn-ea"/>
              </a:rPr>
              <a:t>，承接上文</a:t>
            </a:r>
            <a:r>
              <a:rPr lang="zh-CN" altLang="en-US">
                <a:solidFill>
                  <a:schemeClr val="accent2">
                    <a:lumMod val="50000"/>
                  </a:schemeClr>
                </a:solidFill>
                <a:latin typeface="Times New Roman" panose="02020603050405020304"/>
                <a:ea typeface="宋体" panose="02010600030101010101" pitchFamily="2" charset="-122"/>
                <a:sym typeface="+mn-ea"/>
              </a:rPr>
              <a:t>“</a:t>
            </a:r>
            <a:r>
              <a:rPr lang="zh-CN" altLang="en-US">
                <a:solidFill>
                  <a:schemeClr val="accent2">
                    <a:lumMod val="50000"/>
                  </a:schemeClr>
                </a:solidFill>
                <a:latin typeface="宋体" panose="02010600030101010101" pitchFamily="2" charset="-122"/>
                <a:ea typeface="宋体" panose="02010600030101010101" pitchFamily="2" charset="-122"/>
                <a:sym typeface="+mn-ea"/>
              </a:rPr>
              <a:t>奶奶饮食抗拒缓解</a:t>
            </a:r>
            <a:r>
              <a:rPr lang="zh-CN" altLang="en-US">
                <a:solidFill>
                  <a:schemeClr val="accent2">
                    <a:lumMod val="50000"/>
                  </a:schemeClr>
                </a:solidFill>
                <a:latin typeface="Times New Roman" panose="02020603050405020304"/>
                <a:ea typeface="宋体" panose="02010600030101010101" pitchFamily="2" charset="-122"/>
                <a:sym typeface="+mn-ea"/>
              </a:rPr>
              <a:t>”</a:t>
            </a:r>
            <a:r>
              <a:rPr lang="zh-CN" altLang="en-US">
                <a:solidFill>
                  <a:schemeClr val="accent2">
                    <a:lumMod val="50000"/>
                  </a:schemeClr>
                </a:solidFill>
                <a:latin typeface="宋体" panose="02010600030101010101" pitchFamily="2" charset="-122"/>
                <a:ea typeface="宋体" panose="02010600030101010101" pitchFamily="2" charset="-122"/>
                <a:sym typeface="+mn-ea"/>
              </a:rPr>
              <a:t>的情节，自然引出</a:t>
            </a:r>
            <a:r>
              <a:rPr lang="zh-CN" altLang="en-US">
                <a:solidFill>
                  <a:schemeClr val="accent2">
                    <a:lumMod val="50000"/>
                  </a:schemeClr>
                </a:solidFill>
                <a:latin typeface="Times New Roman" panose="02020603050405020304"/>
                <a:ea typeface="宋体" panose="02010600030101010101" pitchFamily="2" charset="-122"/>
                <a:sym typeface="+mn-ea"/>
              </a:rPr>
              <a:t>“</a:t>
            </a:r>
            <a:r>
              <a:rPr lang="zh-CN" altLang="en-US">
                <a:solidFill>
                  <a:schemeClr val="accent2">
                    <a:lumMod val="50000"/>
                  </a:schemeClr>
                </a:solidFill>
                <a:latin typeface="宋体" panose="02010600030101010101" pitchFamily="2" charset="-122"/>
                <a:ea typeface="宋体" panose="02010600030101010101" pitchFamily="2" charset="-122"/>
                <a:sym typeface="+mn-ea"/>
              </a:rPr>
              <a:t>唤醒奶奶光彩</a:t>
            </a:r>
            <a:r>
              <a:rPr lang="zh-CN" altLang="en-US">
                <a:solidFill>
                  <a:schemeClr val="accent2">
                    <a:lumMod val="50000"/>
                  </a:schemeClr>
                </a:solidFill>
                <a:latin typeface="Times New Roman" panose="02020603050405020304"/>
                <a:ea typeface="宋体" panose="02010600030101010101" pitchFamily="2" charset="-122"/>
                <a:sym typeface="+mn-ea"/>
              </a:rPr>
              <a:t>”</a:t>
            </a:r>
            <a:r>
              <a:rPr lang="zh-CN" altLang="en-US">
                <a:solidFill>
                  <a:schemeClr val="accent2">
                    <a:lumMod val="50000"/>
                  </a:schemeClr>
                </a:solidFill>
                <a:latin typeface="宋体" panose="02010600030101010101" pitchFamily="2" charset="-122"/>
                <a:ea typeface="宋体" panose="02010600030101010101" pitchFamily="2" charset="-122"/>
                <a:sym typeface="+mn-ea"/>
              </a:rPr>
              <a:t>的新行动。</a:t>
            </a:r>
            <a:r>
              <a:rPr lang="en-US" altLang="zh-CN" b="1">
                <a:latin typeface="Times New Roman" panose="02020603050405020304"/>
                <a:ea typeface="宋体" panose="02010600030101010101" pitchFamily="2" charset="-122"/>
              </a:rPr>
              <a:t> ...This interaction restored Grandma’s </a:t>
            </a:r>
            <a:r>
              <a:rPr lang="en-US" altLang="zh-CN" b="1">
                <a:highlight>
                  <a:srgbClr val="FF00FF"/>
                </a:highlight>
                <a:latin typeface="Times New Roman" panose="02020603050405020304"/>
                <a:ea typeface="宋体" panose="02010600030101010101" pitchFamily="2" charset="-122"/>
              </a:rPr>
              <a:t>self-worth</a:t>
            </a:r>
            <a:r>
              <a:rPr lang="en-US" altLang="zh-CN" b="1">
                <a:latin typeface="Times New Roman" panose="02020603050405020304"/>
                <a:ea typeface="宋体" panose="02010600030101010101" pitchFamily="2" charset="-122"/>
              </a:rPr>
              <a:t>, strengthened </a:t>
            </a:r>
            <a:r>
              <a:rPr lang="en-US" altLang="zh-CN" b="1">
                <a:highlight>
                  <a:srgbClr val="FF00FF"/>
                </a:highlight>
                <a:latin typeface="Times New Roman" panose="02020603050405020304"/>
                <a:ea typeface="宋体" panose="02010600030101010101" pitchFamily="2" charset="-122"/>
              </a:rPr>
              <a:t>their bond</a:t>
            </a:r>
            <a:r>
              <a:rPr lang="en-US" altLang="zh-CN" b="1">
                <a:latin typeface="Times New Roman" panose="02020603050405020304"/>
                <a:ea typeface="宋体" panose="02010600030101010101" pitchFamily="2" charset="-122"/>
              </a:rPr>
              <a:t>, and gave her </a:t>
            </a:r>
            <a:r>
              <a:rPr lang="en-US" altLang="zh-CN" b="1">
                <a:highlight>
                  <a:srgbClr val="FF00FF"/>
                </a:highlight>
                <a:latin typeface="Times New Roman" panose="02020603050405020304"/>
                <a:ea typeface="宋体" panose="02010600030101010101" pitchFamily="2" charset="-122"/>
              </a:rPr>
              <a:t>a new lease on life</a:t>
            </a:r>
            <a:r>
              <a:rPr lang="en-US" altLang="zh-CN" b="1">
                <a:latin typeface="Times New Roman" panose="02020603050405020304"/>
                <a:ea typeface="宋体" panose="02010600030101010101" pitchFamily="2" charset="-122"/>
              </a:rPr>
              <a:t>. Her appetite improved with </a:t>
            </a:r>
            <a:r>
              <a:rPr lang="en-US" altLang="zh-CN" b="1">
                <a:highlight>
                  <a:srgbClr val="FF00FF"/>
                </a:highlight>
                <a:latin typeface="Times New Roman" panose="02020603050405020304"/>
                <a:ea typeface="宋体" panose="02010600030101010101" pitchFamily="2" charset="-122"/>
              </a:rPr>
              <a:t>renewed energy from skill recognition</a:t>
            </a:r>
            <a:r>
              <a:rPr lang="en-US" altLang="zh-CN" b="1">
                <a:latin typeface="Times New Roman" panose="02020603050405020304"/>
                <a:ea typeface="宋体" panose="02010600030101010101" pitchFamily="2" charset="-122"/>
              </a:rPr>
              <a:t>, leaving Mira amazed at</a:t>
            </a:r>
            <a:r>
              <a:rPr lang="en-US" altLang="zh-CN" b="1">
                <a:highlight>
                  <a:srgbClr val="FFFF00"/>
                </a:highlight>
                <a:latin typeface="Times New Roman" panose="02020603050405020304"/>
                <a:ea typeface="宋体" panose="02010600030101010101" pitchFamily="2" charset="-122"/>
              </a:rPr>
              <a:t> AI’s role</a:t>
            </a:r>
            <a:r>
              <a:rPr lang="en-US" altLang="zh-CN" b="1">
                <a:latin typeface="Times New Roman" panose="02020603050405020304"/>
                <a:ea typeface="宋体" panose="02010600030101010101" pitchFamily="2" charset="-122"/>
              </a:rPr>
              <a:t> as </a:t>
            </a:r>
            <a:r>
              <a:rPr lang="en-US" altLang="zh-CN" b="1">
                <a:highlight>
                  <a:srgbClr val="FF00FF"/>
                </a:highlight>
                <a:latin typeface="Times New Roman" panose="02020603050405020304"/>
                <a:ea typeface="宋体" panose="02010600030101010101" pitchFamily="2" charset="-122"/>
              </a:rPr>
              <a:t>an outstanding virtual psychologist</a:t>
            </a:r>
            <a:r>
              <a:rPr lang="en-US" altLang="zh-CN" b="1">
                <a:latin typeface="Times New Roman" panose="02020603050405020304"/>
                <a:ea typeface="宋体" panose="02010600030101010101" pitchFamily="2" charset="-122"/>
              </a:rPr>
              <a:t>.</a:t>
            </a:r>
            <a:r>
              <a:rPr lang="zh-CN" altLang="en-US">
                <a:latin typeface="宋体" panose="02010600030101010101" pitchFamily="2" charset="-122"/>
                <a:ea typeface="宋体" panose="02010600030101010101" pitchFamily="2" charset="-122"/>
                <a:sym typeface="+mn-ea"/>
              </a:rPr>
              <a:t>既呼应原文的</a:t>
            </a:r>
            <a:r>
              <a:rPr lang="en-US" altLang="zh-CN">
                <a:latin typeface="Times New Roman" panose="02020603050405020304"/>
                <a:ea typeface="宋体" panose="02010600030101010101" pitchFamily="2" charset="-122"/>
                <a:sym typeface="+mn-ea"/>
              </a:rPr>
              <a:t>AI</a:t>
            </a:r>
            <a:r>
              <a:rPr lang="zh-CN" altLang="en-US">
                <a:latin typeface="宋体" panose="02010600030101010101" pitchFamily="2" charset="-122"/>
                <a:ea typeface="宋体" panose="02010600030101010101" pitchFamily="2" charset="-122"/>
                <a:sym typeface="+mn-ea"/>
              </a:rPr>
              <a:t>（核心助力者）、</a:t>
            </a:r>
            <a:r>
              <a:rPr lang="en-US" altLang="zh-CN">
                <a:latin typeface="Times New Roman" panose="02020603050405020304"/>
                <a:ea typeface="宋体" panose="02010600030101010101" pitchFamily="2" charset="-122"/>
                <a:sym typeface="+mn-ea"/>
              </a:rPr>
              <a:t>Grandma</a:t>
            </a:r>
            <a:r>
              <a:rPr lang="zh-CN" altLang="en-US">
                <a:latin typeface="宋体" panose="02010600030101010101" pitchFamily="2" charset="-122"/>
                <a:ea typeface="宋体" panose="02010600030101010101" pitchFamily="2" charset="-122"/>
                <a:sym typeface="+mn-ea"/>
              </a:rPr>
              <a:t>（通过</a:t>
            </a:r>
            <a:r>
              <a:rPr lang="en-US" altLang="zh-CN">
                <a:latin typeface="Times New Roman" panose="02020603050405020304"/>
                <a:ea typeface="宋体" panose="02010600030101010101" pitchFamily="2" charset="-122"/>
                <a:sym typeface="+mn-ea"/>
              </a:rPr>
              <a:t> skill recognition </a:t>
            </a:r>
            <a:r>
              <a:rPr lang="zh-CN" altLang="en-US">
                <a:latin typeface="宋体" panose="02010600030101010101" pitchFamily="2" charset="-122"/>
                <a:ea typeface="宋体" panose="02010600030101010101" pitchFamily="2" charset="-122"/>
                <a:sym typeface="+mn-ea"/>
              </a:rPr>
              <a:t>呼应其</a:t>
            </a:r>
            <a:r>
              <a:rPr lang="en-US" altLang="zh-CN">
                <a:latin typeface="Times New Roman" panose="02020603050405020304"/>
                <a:ea typeface="宋体" panose="02010600030101010101" pitchFamily="2" charset="-122"/>
                <a:sym typeface="+mn-ea"/>
              </a:rPr>
              <a:t>tailor</a:t>
            </a:r>
            <a:r>
              <a:rPr lang="zh-CN" altLang="en-US">
                <a:latin typeface="宋体" panose="02010600030101010101" pitchFamily="2" charset="-122"/>
                <a:ea typeface="宋体" panose="02010600030101010101" pitchFamily="2" charset="-122"/>
                <a:sym typeface="+mn-ea"/>
              </a:rPr>
              <a:t>身份），还将主题从</a:t>
            </a:r>
            <a:r>
              <a:rPr lang="zh-CN" altLang="en-US">
                <a:latin typeface="Times New Roman" panose="02020603050405020304"/>
                <a:ea typeface="宋体" panose="02010600030101010101" pitchFamily="2" charset="-122"/>
                <a:sym typeface="+mn-ea"/>
              </a:rPr>
              <a:t>“</a:t>
            </a:r>
            <a:r>
              <a:rPr lang="zh-CN" altLang="en-US">
                <a:latin typeface="宋体" panose="02010600030101010101" pitchFamily="2" charset="-122"/>
                <a:ea typeface="宋体" panose="02010600030101010101" pitchFamily="2" charset="-122"/>
                <a:sym typeface="+mn-ea"/>
              </a:rPr>
              <a:t>解决奶奶拒食问题</a:t>
            </a:r>
            <a:r>
              <a:rPr lang="zh-CN" altLang="en-US">
                <a:latin typeface="Times New Roman" panose="02020603050405020304"/>
                <a:ea typeface="宋体" panose="02010600030101010101" pitchFamily="2" charset="-122"/>
                <a:sym typeface="+mn-ea"/>
              </a:rPr>
              <a:t>”</a:t>
            </a:r>
            <a:r>
              <a:rPr lang="zh-CN" altLang="en-US">
                <a:latin typeface="宋体" panose="02010600030101010101" pitchFamily="2" charset="-122"/>
                <a:ea typeface="宋体" panose="02010600030101010101" pitchFamily="2" charset="-122"/>
                <a:sym typeface="+mn-ea"/>
              </a:rPr>
              <a:t>升华到</a:t>
            </a:r>
            <a:r>
              <a:rPr lang="en-US" altLang="zh-CN">
                <a:latin typeface="Times New Roman" panose="02020603050405020304"/>
                <a:ea typeface="宋体" panose="02010600030101010101" pitchFamily="2" charset="-122"/>
                <a:sym typeface="+mn-ea"/>
              </a:rPr>
              <a:t>“AI</a:t>
            </a:r>
            <a:r>
              <a:rPr lang="zh-CN" altLang="en-US">
                <a:latin typeface="宋体" panose="02010600030101010101" pitchFamily="2" charset="-122"/>
                <a:ea typeface="宋体" panose="02010600030101010101" pitchFamily="2" charset="-122"/>
                <a:sym typeface="+mn-ea"/>
              </a:rPr>
              <a:t>的人文价值</a:t>
            </a:r>
            <a:r>
              <a:rPr lang="en-US" altLang="zh-CN">
                <a:latin typeface="Times New Roman" panose="02020603050405020304"/>
                <a:ea typeface="宋体" panose="02010600030101010101" pitchFamily="2" charset="-122"/>
                <a:sym typeface="+mn-ea"/>
              </a:rPr>
              <a:t>+</a:t>
            </a:r>
            <a:r>
              <a:rPr lang="zh-CN" altLang="en-US">
                <a:latin typeface="宋体" panose="02010600030101010101" pitchFamily="2" charset="-122"/>
                <a:ea typeface="宋体" panose="02010600030101010101" pitchFamily="2" charset="-122"/>
                <a:sym typeface="+mn-ea"/>
              </a:rPr>
              <a:t>亲情联结</a:t>
            </a:r>
            <a:r>
              <a:rPr lang="zh-CN" altLang="en-US">
                <a:latin typeface="Times New Roman" panose="02020603050405020304"/>
                <a:ea typeface="宋体" panose="02010600030101010101" pitchFamily="2" charset="-122"/>
                <a:sym typeface="+mn-ea"/>
              </a:rPr>
              <a:t>”</a:t>
            </a:r>
            <a:r>
              <a:rPr lang="zh-CN" altLang="en-US">
                <a:latin typeface="宋体" panose="02010600030101010101" pitchFamily="2" charset="-122"/>
                <a:ea typeface="宋体" panose="02010600030101010101" pitchFamily="2" charset="-122"/>
                <a:sym typeface="+mn-ea"/>
              </a:rPr>
              <a:t>，契合</a:t>
            </a:r>
            <a:r>
              <a:rPr lang="zh-CN" altLang="en-US">
                <a:latin typeface="Times New Roman" panose="02020603050405020304"/>
                <a:ea typeface="宋体" panose="02010600030101010101" pitchFamily="2" charset="-122"/>
                <a:sym typeface="+mn-ea"/>
              </a:rPr>
              <a:t>“</a:t>
            </a:r>
            <a:r>
              <a:rPr lang="zh-CN" altLang="en-US">
                <a:latin typeface="宋体" panose="02010600030101010101" pitchFamily="2" charset="-122"/>
                <a:ea typeface="宋体" panose="02010600030101010101" pitchFamily="2" charset="-122"/>
                <a:sym typeface="+mn-ea"/>
              </a:rPr>
              <a:t>呼应原文主题</a:t>
            </a:r>
            <a:r>
              <a:rPr lang="en-US" altLang="zh-CN">
                <a:latin typeface="Times New Roman" panose="02020603050405020304"/>
                <a:ea typeface="宋体" panose="02010600030101010101" pitchFamily="2" charset="-122"/>
                <a:sym typeface="+mn-ea"/>
              </a:rPr>
              <a:t>/</a:t>
            </a:r>
            <a:r>
              <a:rPr lang="zh-CN" altLang="en-US">
                <a:latin typeface="宋体" panose="02010600030101010101" pitchFamily="2" charset="-122"/>
                <a:ea typeface="宋体" panose="02010600030101010101" pitchFamily="2" charset="-122"/>
                <a:sym typeface="+mn-ea"/>
              </a:rPr>
              <a:t>伏笔关键词</a:t>
            </a:r>
            <a:r>
              <a:rPr lang="zh-CN" altLang="en-US">
                <a:latin typeface="Times New Roman" panose="02020603050405020304"/>
                <a:ea typeface="宋体" panose="02010600030101010101" pitchFamily="2" charset="-122"/>
                <a:sym typeface="+mn-ea"/>
              </a:rPr>
              <a:t>”</a:t>
            </a:r>
            <a:r>
              <a:rPr lang="zh-CN" altLang="en-US">
                <a:latin typeface="宋体" panose="02010600030101010101" pitchFamily="2" charset="-122"/>
                <a:ea typeface="宋体" panose="02010600030101010101" pitchFamily="2" charset="-122"/>
                <a:sym typeface="+mn-ea"/>
              </a:rPr>
              <a:t>的要求。 </a:t>
            </a:r>
            <a:endParaRPr lang="zh-CN" altLang="en-US">
              <a:latin typeface="宋体" panose="02010600030101010101" pitchFamily="2" charset="-122"/>
              <a:ea typeface="宋体" panose="02010600030101010101" pitchFamily="2" charset="-122"/>
              <a:sym typeface="+mn-ea"/>
            </a:endParaRPr>
          </a:p>
          <a:p>
            <a:pPr marL="0" indent="152400" algn="just" defTabSz="266700">
              <a:spcBef>
                <a:spcPct val="0"/>
              </a:spcBef>
              <a:spcAft>
                <a:spcPct val="0"/>
              </a:spcAft>
            </a:pPr>
            <a:r>
              <a:rPr lang="zh-CN" altLang="en-US" b="1">
                <a:latin typeface="微软雅黑" panose="020B0503020204020204" charset="-122"/>
                <a:ea typeface="微软雅黑" panose="020B0503020204020204" charset="-122"/>
              </a:rPr>
              <a:t>二、范文中额外的语篇衔接技巧</a:t>
            </a:r>
            <a:endParaRPr lang="zh-CN" altLang="en-US" b="1">
              <a:latin typeface="微软雅黑" panose="020B0503020204020204" charset="-122"/>
              <a:ea typeface="微软雅黑" panose="020B0503020204020204" charset="-122"/>
            </a:endParaRPr>
          </a:p>
          <a:p>
            <a:pPr marL="0" indent="152400" algn="just" defTabSz="266700">
              <a:spcBef>
                <a:spcPct val="0"/>
              </a:spcBef>
              <a:spcAft>
                <a:spcPct val="0"/>
              </a:spcAft>
            </a:pPr>
            <a:r>
              <a:rPr lang="en-US" altLang="zh-CN" b="1">
                <a:latin typeface="Times New Roman" panose="02020603050405020304"/>
                <a:ea typeface="宋体" panose="02010600030101010101" pitchFamily="2" charset="-122"/>
              </a:rPr>
              <a:t>1. </a:t>
            </a:r>
            <a:r>
              <a:rPr lang="zh-CN" altLang="en-US" b="1">
                <a:latin typeface="宋体" panose="02010600030101010101" pitchFamily="2" charset="-122"/>
                <a:ea typeface="宋体" panose="02010600030101010101" pitchFamily="2" charset="-122"/>
              </a:rPr>
              <a:t>词汇复现与同义替换</a:t>
            </a:r>
            <a:r>
              <a:rPr lang="en-US" altLang="zh-CN" b="1">
                <a:latin typeface="宋体" panose="02010600030101010101" pitchFamily="2" charset="-122"/>
                <a:ea typeface="宋体" panose="02010600030101010101" pitchFamily="2" charset="-122"/>
              </a:rPr>
              <a:t>:</a:t>
            </a:r>
            <a:endParaRPr lang="zh-CN" altLang="en-US" b="1">
              <a:latin typeface="宋体" panose="02010600030101010101" pitchFamily="2" charset="-122"/>
              <a:ea typeface="宋体" panose="02010600030101010101" pitchFamily="2" charset="-122"/>
            </a:endParaRPr>
          </a:p>
          <a:p>
            <a:pPr marL="0" indent="152400" algn="just" defTabSz="266700">
              <a:spcBef>
                <a:spcPct val="0"/>
              </a:spcBef>
              <a:spcAft>
                <a:spcPct val="0"/>
              </a:spcAft>
            </a:pPr>
            <a:r>
              <a:rPr lang="en-US" altLang="zh-CN">
                <a:latin typeface="Times New Roman" panose="02020603050405020304"/>
                <a:ea typeface="宋体" panose="02010600030101010101" pitchFamily="2" charset="-122"/>
              </a:rPr>
              <a:t>- </a:t>
            </a:r>
            <a:r>
              <a:rPr lang="zh-CN" altLang="en-US">
                <a:latin typeface="宋体" panose="02010600030101010101" pitchFamily="2" charset="-122"/>
                <a:ea typeface="宋体" panose="02010600030101010101" pitchFamily="2" charset="-122"/>
              </a:rPr>
              <a:t>复现</a:t>
            </a:r>
            <a:r>
              <a:rPr lang="en-US" altLang="zh-CN">
                <a:solidFill>
                  <a:srgbClr val="C00000"/>
                </a:solidFill>
                <a:latin typeface="Times New Roman" panose="02020603050405020304"/>
                <a:ea typeface="宋体" panose="02010600030101010101" pitchFamily="2" charset="-122"/>
              </a:rPr>
              <a:t>tailor/sewing/crafting</a:t>
            </a:r>
            <a:r>
              <a:rPr lang="zh-CN" altLang="en-US">
                <a:latin typeface="宋体" panose="02010600030101010101" pitchFamily="2" charset="-122"/>
                <a:ea typeface="宋体" panose="02010600030101010101" pitchFamily="2" charset="-122"/>
              </a:rPr>
              <a:t>等奶奶的身份关键词，强化人物形象；</a:t>
            </a:r>
            <a:endParaRPr lang="zh-CN" altLang="en-US">
              <a:latin typeface="宋体" panose="02010600030101010101" pitchFamily="2" charset="-122"/>
              <a:ea typeface="宋体" panose="02010600030101010101" pitchFamily="2" charset="-122"/>
            </a:endParaRPr>
          </a:p>
          <a:p>
            <a:pPr marL="0" indent="152400" algn="just" defTabSz="266700">
              <a:spcBef>
                <a:spcPct val="0"/>
              </a:spcBef>
              <a:spcAft>
                <a:spcPct val="0"/>
              </a:spcAft>
            </a:pPr>
            <a:r>
              <a:rPr lang="en-US" altLang="zh-CN">
                <a:latin typeface="Times New Roman" panose="02020603050405020304"/>
                <a:ea typeface="宋体" panose="02010600030101010101" pitchFamily="2" charset="-122"/>
              </a:rPr>
              <a:t>- </a:t>
            </a:r>
            <a:r>
              <a:rPr lang="zh-CN" altLang="en-US">
                <a:latin typeface="宋体" panose="02010600030101010101" pitchFamily="2" charset="-122"/>
                <a:ea typeface="宋体" panose="02010600030101010101" pitchFamily="2" charset="-122"/>
              </a:rPr>
              <a:t>用</a:t>
            </a:r>
            <a:r>
              <a:rPr lang="en-US" altLang="zh-CN">
                <a:solidFill>
                  <a:srgbClr val="C00000"/>
                </a:solidFill>
                <a:latin typeface="Times New Roman" panose="02020603050405020304"/>
                <a:ea typeface="宋体" panose="02010600030101010101" pitchFamily="2" charset="-122"/>
              </a:rPr>
              <a:t>secure/valued/needed/self-worth</a:t>
            </a:r>
            <a:r>
              <a:rPr lang="zh-CN" altLang="en-US">
                <a:latin typeface="宋体" panose="02010600030101010101" pitchFamily="2" charset="-122"/>
                <a:ea typeface="宋体" panose="02010600030101010101" pitchFamily="2" charset="-122"/>
              </a:rPr>
              <a:t>等词串联</a:t>
            </a:r>
            <a:r>
              <a:rPr lang="zh-CN" altLang="en-US">
                <a:latin typeface="Times New Roman" panose="02020603050405020304"/>
                <a:ea typeface="宋体" panose="02010600030101010101" pitchFamily="2" charset="-122"/>
              </a:rPr>
              <a:t>“</a:t>
            </a:r>
            <a:r>
              <a:rPr lang="zh-CN" altLang="en-US">
                <a:latin typeface="宋体" panose="02010600030101010101" pitchFamily="2" charset="-122"/>
                <a:ea typeface="宋体" panose="02010600030101010101" pitchFamily="2" charset="-122"/>
              </a:rPr>
              <a:t>被需要</a:t>
            </a:r>
            <a:r>
              <a:rPr lang="zh-CN" altLang="en-US">
                <a:latin typeface="Times New Roman" panose="02020603050405020304"/>
                <a:ea typeface="宋体" panose="02010600030101010101" pitchFamily="2" charset="-122"/>
              </a:rPr>
              <a:t>”</a:t>
            </a:r>
            <a:r>
              <a:rPr lang="zh-CN" altLang="en-US">
                <a:latin typeface="宋体" panose="02010600030101010101" pitchFamily="2" charset="-122"/>
                <a:ea typeface="宋体" panose="02010600030101010101" pitchFamily="2" charset="-122"/>
              </a:rPr>
              <a:t>的主题语义链，让语篇逻辑更紧密。</a:t>
            </a:r>
            <a:endParaRPr lang="zh-CN" altLang="en-US">
              <a:latin typeface="宋体" panose="02010600030101010101" pitchFamily="2" charset="-122"/>
              <a:ea typeface="宋体" panose="02010600030101010101" pitchFamily="2" charset="-122"/>
            </a:endParaRPr>
          </a:p>
          <a:p>
            <a:pPr marL="0" indent="152400" algn="just" defTabSz="266700">
              <a:spcBef>
                <a:spcPct val="0"/>
              </a:spcBef>
              <a:spcAft>
                <a:spcPct val="0"/>
              </a:spcAft>
            </a:pPr>
            <a:r>
              <a:rPr lang="en-US" altLang="zh-CN" b="1">
                <a:latin typeface="Times New Roman" panose="02020603050405020304"/>
                <a:ea typeface="宋体" panose="02010600030101010101" pitchFamily="2" charset="-122"/>
              </a:rPr>
              <a:t>2. </a:t>
            </a:r>
            <a:r>
              <a:rPr lang="zh-CN" altLang="en-US" b="1">
                <a:latin typeface="宋体" panose="02010600030101010101" pitchFamily="2" charset="-122"/>
                <a:ea typeface="宋体" panose="02010600030101010101" pitchFamily="2" charset="-122"/>
              </a:rPr>
              <a:t>连接词与过渡句</a:t>
            </a:r>
            <a:r>
              <a:rPr lang="en-US" altLang="zh-CN" b="1">
                <a:latin typeface="宋体" panose="02010600030101010101" pitchFamily="2" charset="-122"/>
                <a:ea typeface="宋体" panose="02010600030101010101" pitchFamily="2" charset="-122"/>
              </a:rPr>
              <a:t>:</a:t>
            </a:r>
            <a:r>
              <a:rPr lang="en-US" altLang="zh-CN">
                <a:latin typeface="宋体" panose="02010600030101010101" pitchFamily="2" charset="-122"/>
                <a:ea typeface="宋体" panose="02010600030101010101" pitchFamily="2" charset="-122"/>
              </a:rPr>
              <a:t> </a:t>
            </a:r>
            <a:endParaRPr lang="en-US" altLang="zh-CN">
              <a:latin typeface="宋体" panose="02010600030101010101" pitchFamily="2" charset="-122"/>
              <a:ea typeface="宋体" panose="02010600030101010101" pitchFamily="2" charset="-122"/>
            </a:endParaRPr>
          </a:p>
          <a:p>
            <a:pPr marL="0" indent="152400" algn="just" defTabSz="266700">
              <a:spcBef>
                <a:spcPct val="0"/>
              </a:spcBef>
              <a:spcAft>
                <a:spcPct val="0"/>
              </a:spcAft>
            </a:pPr>
            <a:r>
              <a:rPr lang="en-US" altLang="zh-CN">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用</a:t>
            </a:r>
            <a:r>
              <a:rPr lang="en-US" altLang="zh-CN">
                <a:solidFill>
                  <a:srgbClr val="C00000"/>
                </a:solidFill>
                <a:latin typeface="Times New Roman" panose="02020603050405020304"/>
                <a:ea typeface="宋体" panose="02010600030101010101" pitchFamily="2" charset="-122"/>
              </a:rPr>
              <a:t> First/Meanwhile/As days passed/Gradually</a:t>
            </a:r>
            <a:r>
              <a:rPr lang="en-US" altLang="zh-CN">
                <a:latin typeface="Times New Roman" panose="02020603050405020304"/>
                <a:ea typeface="宋体" panose="02010600030101010101" pitchFamily="2" charset="-122"/>
              </a:rPr>
              <a:t> </a:t>
            </a:r>
            <a:r>
              <a:rPr lang="zh-CN" altLang="en-US">
                <a:latin typeface="宋体" panose="02010600030101010101" pitchFamily="2" charset="-122"/>
                <a:ea typeface="宋体" panose="02010600030101010101" pitchFamily="2" charset="-122"/>
              </a:rPr>
              <a:t>等连接词推进情节，</a:t>
            </a:r>
            <a:r>
              <a:rPr lang="en-US" altLang="zh-CN">
                <a:latin typeface="Times New Roman" panose="02020603050405020304"/>
                <a:ea typeface="宋体" panose="02010600030101010101" pitchFamily="2" charset="-122"/>
              </a:rPr>
              <a:t> </a:t>
            </a:r>
            <a:r>
              <a:rPr lang="en-US" altLang="zh-CN">
                <a:solidFill>
                  <a:srgbClr val="C00000"/>
                </a:solidFill>
                <a:latin typeface="Times New Roman" panose="02020603050405020304"/>
                <a:ea typeface="宋体" panose="02010600030101010101" pitchFamily="2" charset="-122"/>
              </a:rPr>
              <a:t>As meals became less of a</a:t>
            </a:r>
            <a:endParaRPr lang="en-US" altLang="zh-CN">
              <a:solidFill>
                <a:srgbClr val="C00000"/>
              </a:solidFill>
              <a:latin typeface="Times New Roman" panose="02020603050405020304"/>
              <a:ea typeface="宋体" panose="02010600030101010101" pitchFamily="2" charset="-122"/>
            </a:endParaRPr>
          </a:p>
          <a:p>
            <a:pPr marL="0" indent="152400" algn="just" defTabSz="266700">
              <a:spcBef>
                <a:spcPct val="0"/>
              </a:spcBef>
              <a:spcAft>
                <a:spcPct val="0"/>
              </a:spcAft>
            </a:pPr>
            <a:r>
              <a:rPr lang="en-US" altLang="zh-CN">
                <a:solidFill>
                  <a:srgbClr val="C00000"/>
                </a:solidFill>
                <a:latin typeface="Times New Roman" panose="02020603050405020304"/>
                <a:ea typeface="宋体" panose="02010600030101010101" pitchFamily="2" charset="-122"/>
              </a:rPr>
              <a:t> battle</a:t>
            </a:r>
            <a:r>
              <a:rPr lang="en-US" altLang="zh-CN">
                <a:latin typeface="Times New Roman" panose="02020603050405020304"/>
                <a:ea typeface="宋体" panose="02010600030101010101" pitchFamily="2" charset="-122"/>
              </a:rPr>
              <a:t> </a:t>
            </a:r>
            <a:r>
              <a:rPr lang="zh-CN" altLang="en-US">
                <a:latin typeface="宋体" panose="02010600030101010101" pitchFamily="2" charset="-122"/>
                <a:ea typeface="宋体" panose="02010600030101010101" pitchFamily="2" charset="-122"/>
              </a:rPr>
              <a:t>作为过渡句，实现从</a:t>
            </a:r>
            <a:r>
              <a:rPr lang="zh-CN" altLang="en-US">
                <a:latin typeface="Times New Roman" panose="02020603050405020304"/>
                <a:ea typeface="宋体" panose="02010600030101010101" pitchFamily="2" charset="-122"/>
              </a:rPr>
              <a:t>“</a:t>
            </a:r>
            <a:r>
              <a:rPr lang="zh-CN" altLang="en-US">
                <a:latin typeface="宋体" panose="02010600030101010101" pitchFamily="2" charset="-122"/>
                <a:ea typeface="宋体" panose="02010600030101010101" pitchFamily="2" charset="-122"/>
              </a:rPr>
              <a:t>解决饮食问题</a:t>
            </a:r>
            <a:r>
              <a:rPr lang="zh-CN" altLang="en-US">
                <a:latin typeface="Times New Roman" panose="02020603050405020304"/>
                <a:ea typeface="宋体" panose="02010600030101010101" pitchFamily="2" charset="-122"/>
              </a:rPr>
              <a:t>”</a:t>
            </a:r>
            <a:r>
              <a:rPr lang="zh-CN" altLang="en-US">
                <a:latin typeface="宋体" panose="02010600030101010101" pitchFamily="2" charset="-122"/>
                <a:ea typeface="宋体" panose="02010600030101010101" pitchFamily="2" charset="-122"/>
              </a:rPr>
              <a:t>到</a:t>
            </a:r>
            <a:r>
              <a:rPr lang="zh-CN" altLang="en-US">
                <a:latin typeface="Times New Roman" panose="02020603050405020304"/>
                <a:ea typeface="宋体" panose="02010600030101010101" pitchFamily="2" charset="-122"/>
              </a:rPr>
              <a:t>“</a:t>
            </a:r>
            <a:r>
              <a:rPr lang="zh-CN" altLang="en-US">
                <a:latin typeface="宋体" panose="02010600030101010101" pitchFamily="2" charset="-122"/>
                <a:ea typeface="宋体" panose="02010600030101010101" pitchFamily="2" charset="-122"/>
              </a:rPr>
              <a:t>满足精神需求</a:t>
            </a:r>
            <a:r>
              <a:rPr lang="zh-CN" altLang="en-US">
                <a:latin typeface="Times New Roman" panose="02020603050405020304"/>
                <a:ea typeface="宋体" panose="02010600030101010101" pitchFamily="2" charset="-122"/>
              </a:rPr>
              <a:t>”</a:t>
            </a:r>
            <a:r>
              <a:rPr lang="zh-CN" altLang="en-US">
                <a:latin typeface="宋体" panose="02010600030101010101" pitchFamily="2" charset="-122"/>
                <a:ea typeface="宋体" panose="02010600030101010101" pitchFamily="2" charset="-122"/>
              </a:rPr>
              <a:t>的情节升级。</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6"/>
          <a:srcRect/>
          <a:stretch>
            <a:fillRect/>
          </a:stretch>
        </p:blipFill>
        <p:spPr>
          <a:xfrm>
            <a:off x="9503410" y="4744720"/>
            <a:ext cx="2609850" cy="1931670"/>
          </a:xfrm>
          <a:prstGeom prst="rect">
            <a:avLst/>
          </a:prstGeom>
        </p:spPr>
      </p:pic>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mmexport1766070711842"/>
          <p:cNvPicPr>
            <a:picLocks noChangeAspect="1"/>
          </p:cNvPicPr>
          <p:nvPr/>
        </p:nvPicPr>
        <p:blipFill>
          <a:blip r:embed="rId1"/>
          <a:stretch>
            <a:fillRect/>
          </a:stretch>
        </p:blipFill>
        <p:spPr>
          <a:xfrm>
            <a:off x="-635" y="0"/>
            <a:ext cx="12240260" cy="6857365"/>
          </a:xfrm>
          <a:prstGeom prst="rect">
            <a:avLst/>
          </a:prstGeom>
        </p:spPr>
      </p:pic>
      <p:sp>
        <p:nvSpPr>
          <p:cNvPr id="3" name="文本框 2"/>
          <p:cNvSpPr txBox="1"/>
          <p:nvPr/>
        </p:nvSpPr>
        <p:spPr>
          <a:xfrm>
            <a:off x="0" y="3841115"/>
            <a:ext cx="12258675" cy="2905760"/>
          </a:xfrm>
          <a:prstGeom prst="rect">
            <a:avLst/>
          </a:prstGeom>
          <a:solidFill>
            <a:sysClr val="window" lastClr="FFFFFF">
              <a:alpha val="67000"/>
            </a:sysClr>
          </a:solidFill>
        </p:spPr>
        <p:txBody>
          <a:bodyPr wrap="square" rtlCol="0" anchor="t">
            <a:noAutofit/>
          </a:bodyPr>
          <a:p>
            <a:pPr indent="0" algn="l" fontAlgn="auto">
              <a:lnSpc>
                <a:spcPts val="1880"/>
              </a:lnSpc>
              <a:buFont typeface="Wingdings" panose="05000000000000000000" charset="0"/>
              <a:buNone/>
            </a:pPr>
            <a:endParaRPr lang="zh-CN" altLang="en-US" sz="2000" i="1">
              <a:latin typeface="微软雅黑" panose="020B0503020204020204" charset="-122"/>
              <a:ea typeface="微软雅黑" panose="020B0503020204020204" charset="-122"/>
              <a:sym typeface="宋体" panose="02010600030101010101" pitchFamily="2" charset="-122"/>
            </a:endParaRPr>
          </a:p>
          <a:p>
            <a:pPr marL="342900" indent="-342900" algn="l" fontAlgn="auto">
              <a:lnSpc>
                <a:spcPts val="1880"/>
              </a:lnSpc>
              <a:buFont typeface="Wingdings" panose="05000000000000000000" charset="0"/>
              <a:buChar char="Ø"/>
            </a:pPr>
            <a:r>
              <a:rPr lang="en-US" altLang="zh-CN" sz="2000" i="1">
                <a:latin typeface="微软雅黑" panose="020B0503020204020204" charset="-122"/>
                <a:ea typeface="微软雅黑" panose="020B0503020204020204" charset="-122"/>
                <a:sym typeface="宋体" panose="02010600030101010101" pitchFamily="2" charset="-122"/>
              </a:rPr>
              <a:t>Z20</a:t>
            </a:r>
            <a:r>
              <a:rPr lang="zh-CN" altLang="en-US" sz="2000" i="1">
                <a:latin typeface="微软雅黑" panose="020B0503020204020204" charset="-122"/>
                <a:ea typeface="微软雅黑" panose="020B0503020204020204" charset="-122"/>
                <a:sym typeface="宋体" panose="02010600030101010101" pitchFamily="2" charset="-122"/>
              </a:rPr>
              <a:t>联盟</a:t>
            </a:r>
            <a:r>
              <a:rPr lang="en-US" altLang="zh-CN" sz="2000" i="1">
                <a:latin typeface="微软雅黑" panose="020B0503020204020204" charset="-122"/>
                <a:ea typeface="微软雅黑" panose="020B0503020204020204" charset="-122"/>
                <a:sym typeface="宋体" panose="02010600030101010101" pitchFamily="2" charset="-122"/>
              </a:rPr>
              <a:t>2026</a:t>
            </a:r>
            <a:r>
              <a:rPr lang="zh-CN" altLang="en-US" sz="2000" i="1">
                <a:latin typeface="微软雅黑" panose="020B0503020204020204" charset="-122"/>
                <a:ea typeface="微软雅黑" panose="020B0503020204020204" charset="-122"/>
                <a:sym typeface="宋体" panose="02010600030101010101" pitchFamily="2" charset="-122"/>
              </a:rPr>
              <a:t>届高三第</a:t>
            </a:r>
            <a:r>
              <a:rPr lang="en-US" altLang="zh-CN" sz="2000" i="1">
                <a:latin typeface="微软雅黑" panose="020B0503020204020204" charset="-122"/>
                <a:ea typeface="微软雅黑" panose="020B0503020204020204" charset="-122"/>
                <a:sym typeface="宋体" panose="02010600030101010101" pitchFamily="2" charset="-122"/>
              </a:rPr>
              <a:t>2</a:t>
            </a:r>
            <a:r>
              <a:rPr lang="zh-CN" altLang="en-US" sz="2000" i="1">
                <a:latin typeface="微软雅黑" panose="020B0503020204020204" charset="-122"/>
                <a:ea typeface="微软雅黑" panose="020B0503020204020204" charset="-122"/>
                <a:sym typeface="宋体" panose="02010600030101010101" pitchFamily="2" charset="-122"/>
              </a:rPr>
              <a:t>次联考</a:t>
            </a:r>
            <a:r>
              <a:rPr lang="en-US" altLang="zh-CN" sz="2000" i="1">
                <a:latin typeface="微软雅黑" panose="020B0503020204020204" charset="-122"/>
                <a:ea typeface="微软雅黑" panose="020B0503020204020204" charset="-122"/>
                <a:sym typeface="宋体" panose="02010600030101010101" pitchFamily="2" charset="-122"/>
              </a:rPr>
              <a:t> </a:t>
            </a:r>
            <a:r>
              <a:rPr lang="zh-CN" altLang="en-US" sz="2000" b="1" i="1">
                <a:latin typeface="微软雅黑" panose="020B0503020204020204" charset="-122"/>
                <a:ea typeface="微软雅黑" panose="020B0503020204020204" charset="-122"/>
                <a:sym typeface="宋体" panose="02010600030101010101" pitchFamily="2" charset="-122"/>
              </a:rPr>
              <a:t>读后续写</a:t>
            </a:r>
            <a:r>
              <a:rPr lang="zh-CN" altLang="en-US" sz="2000" i="1">
                <a:latin typeface="微软雅黑" panose="020B0503020204020204" charset="-122"/>
                <a:ea typeface="微软雅黑" panose="020B0503020204020204" charset="-122"/>
                <a:sym typeface="宋体" panose="02010600030101010101" pitchFamily="2" charset="-122"/>
              </a:rPr>
              <a:t>讲评</a:t>
            </a:r>
            <a:endParaRPr lang="zh-CN" altLang="en-US" sz="2000" i="1">
              <a:latin typeface="微软雅黑" panose="020B0503020204020204" charset="-122"/>
              <a:ea typeface="微软雅黑" panose="020B0503020204020204" charset="-122"/>
              <a:sym typeface="宋体" panose="02010600030101010101" pitchFamily="2" charset="-122"/>
            </a:endParaRPr>
          </a:p>
          <a:p>
            <a:pPr indent="0" algn="l" fontAlgn="auto">
              <a:lnSpc>
                <a:spcPts val="1880"/>
              </a:lnSpc>
              <a:buFont typeface="Wingdings" panose="05000000000000000000" charset="0"/>
              <a:buNone/>
            </a:pPr>
            <a:endParaRPr lang="zh-CN" altLang="en-US" sz="2400" i="1">
              <a:latin typeface="微软雅黑" panose="020B0503020204020204" charset="-122"/>
              <a:ea typeface="微软雅黑" panose="020B0503020204020204" charset="-122"/>
              <a:sym typeface="宋体" panose="02010600030101010101" pitchFamily="2" charset="-122"/>
            </a:endParaRPr>
          </a:p>
          <a:p>
            <a:pPr indent="0" algn="ctr">
              <a:buFont typeface="Wingdings" panose="05000000000000000000" charset="0"/>
              <a:buNone/>
            </a:pPr>
            <a:r>
              <a:rPr lang="zh-CN" altLang="en-US" sz="2800" b="1">
                <a:solidFill>
                  <a:srgbClr val="803D1A"/>
                </a:solidFill>
                <a:latin typeface="微软雅黑" panose="020B0503020204020204" charset="-122"/>
                <a:ea typeface="微软雅黑" panose="020B0503020204020204" charset="-122"/>
              </a:rPr>
              <a:t>语义连贯视角下的读后续写协同性策略及应用</a:t>
            </a:r>
            <a:endParaRPr lang="zh-CN" altLang="en-US" sz="2400" b="1">
              <a:latin typeface="微软雅黑" panose="020B0503020204020204" charset="-122"/>
              <a:ea typeface="微软雅黑" panose="020B0503020204020204" charset="-122"/>
            </a:endParaRPr>
          </a:p>
          <a:p>
            <a:pPr indent="0" algn="ctr" fontAlgn="auto">
              <a:lnSpc>
                <a:spcPts val="1880"/>
              </a:lnSpc>
              <a:buFont typeface="Wingdings" panose="05000000000000000000" charset="0"/>
              <a:buNone/>
            </a:pPr>
            <a:endParaRPr lang="zh-CN" altLang="en-US" sz="2400" b="1">
              <a:latin typeface="微软雅黑" panose="020B0503020204020204" charset="-122"/>
              <a:ea typeface="微软雅黑" panose="020B0503020204020204" charset="-122"/>
            </a:endParaRPr>
          </a:p>
          <a:p>
            <a:pPr indent="0" algn="ctr">
              <a:buFont typeface="Wingdings" panose="05000000000000000000" charset="0"/>
              <a:buNone/>
            </a:pPr>
            <a:r>
              <a:rPr lang="zh-CN" altLang="en-US" sz="4400" b="1">
                <a:latin typeface="微软雅黑" panose="020B0503020204020204" charset="-122"/>
                <a:ea typeface="微软雅黑" panose="020B0503020204020204" charset="-122"/>
                <a:sym typeface="宋体" panose="02010600030101010101" pitchFamily="2" charset="-122"/>
              </a:rPr>
              <a:t>算法</a:t>
            </a:r>
            <a:r>
              <a:rPr lang="en-US" altLang="zh-CN" sz="4400" b="1">
                <a:latin typeface="微软雅黑" panose="020B0503020204020204" charset="-122"/>
                <a:ea typeface="微软雅黑" panose="020B0503020204020204" charset="-122"/>
                <a:sym typeface="宋体" panose="02010600030101010101" pitchFamily="2" charset="-122"/>
              </a:rPr>
              <a:t>+</a:t>
            </a:r>
            <a:r>
              <a:rPr lang="zh-CN" altLang="en-US" sz="4400" b="1">
                <a:latin typeface="微软雅黑" panose="020B0503020204020204" charset="-122"/>
                <a:ea typeface="微软雅黑" panose="020B0503020204020204" charset="-122"/>
                <a:sym typeface="宋体" panose="02010600030101010101" pitchFamily="2" charset="-122"/>
              </a:rPr>
              <a:t>心法，解开奶奶心中疙瘩</a:t>
            </a:r>
            <a:endParaRPr lang="zh-CN" altLang="en-US" sz="4400" b="1">
              <a:latin typeface="微软雅黑" panose="020B0503020204020204" charset="-122"/>
              <a:ea typeface="微软雅黑" panose="020B0503020204020204" charset="-122"/>
              <a:sym typeface="宋体" panose="02010600030101010101" pitchFamily="2" charset="-122"/>
            </a:endParaRPr>
          </a:p>
          <a:p>
            <a:pPr indent="0" algn="ctr">
              <a:buFont typeface="Wingdings" panose="05000000000000000000" charset="0"/>
              <a:buNone/>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p>
            <a:pPr indent="0" algn="ctr">
              <a:buFont typeface="Wingdings" panose="05000000000000000000" charset="0"/>
              <a:buNone/>
            </a:pPr>
            <a:r>
              <a:rPr lang="en-US" altLang="zh-CN" sz="2000" b="1">
                <a:latin typeface="微软雅黑" panose="020B0503020204020204" charset="-122"/>
                <a:ea typeface="微软雅黑" panose="020B0503020204020204" charset="-122"/>
              </a:rPr>
              <a:t>                                                                                          ——</a:t>
            </a:r>
            <a:r>
              <a:rPr lang="zh-CN" altLang="en-US" sz="2000" b="1">
                <a:latin typeface="微软雅黑" panose="020B0503020204020204" charset="-122"/>
                <a:ea typeface="微软雅黑" panose="020B0503020204020204" charset="-122"/>
              </a:rPr>
              <a:t>浙江省常山一中</a:t>
            </a:r>
            <a:r>
              <a:rPr lang="en-US" altLang="zh-CN" sz="2000" b="1">
                <a:latin typeface="微软雅黑" panose="020B0503020204020204" charset="-122"/>
                <a:ea typeface="微软雅黑" panose="020B0503020204020204" charset="-122"/>
              </a:rPr>
              <a:t> </a:t>
            </a:r>
            <a:r>
              <a:rPr lang="zh-CN" altLang="en-US" sz="2000" b="1">
                <a:latin typeface="微软雅黑" panose="020B0503020204020204" charset="-122"/>
                <a:ea typeface="微软雅黑" panose="020B0503020204020204" charset="-122"/>
              </a:rPr>
              <a:t>吴俊峰名师工作室</a:t>
            </a:r>
            <a:endParaRPr lang="zh-CN" altLang="en-US" sz="2000" b="1">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rcRect/>
          <a:stretch>
            <a:fillRect/>
          </a:stretch>
        </p:blipFill>
        <p:spPr>
          <a:xfrm>
            <a:off x="-424180" y="4481830"/>
            <a:ext cx="2743200" cy="1624330"/>
          </a:xfrm>
          <a:prstGeom prst="rect">
            <a:avLst/>
          </a:prstGeom>
        </p:spPr>
      </p:pic>
      <p:pic>
        <p:nvPicPr>
          <p:cNvPr id="12" name="图片 11"/>
          <p:cNvPicPr/>
          <p:nvPr/>
        </p:nvPicPr>
        <p:blipFill>
          <a:blip r:embed="rId3"/>
          <a:stretch>
            <a:fillRect/>
          </a:stretch>
        </p:blipFill>
        <p:spPr>
          <a:xfrm rot="20700000" flipH="1">
            <a:off x="429260" y="4154805"/>
            <a:ext cx="1324610" cy="1352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1"/>
          <a:stretch>
            <a:fillRect/>
          </a:stretch>
        </p:blipFill>
        <p:spPr>
          <a:xfrm>
            <a:off x="240348" y="6670358"/>
            <a:ext cx="542925" cy="200025"/>
          </a:xfrm>
          <a:prstGeom prst="rect">
            <a:avLst/>
          </a:prstGeom>
        </p:spPr>
      </p:pic>
      <p:sp>
        <p:nvSpPr>
          <p:cNvPr id="3" name="出自【趣你的PPT】(微信:qunideppt)：最优质的PPT资源库"/>
          <p:cNvSpPr txBox="1"/>
          <p:nvPr>
            <p:custDataLst>
              <p:tags r:id="rId2"/>
            </p:custDataLst>
          </p:nvPr>
        </p:nvSpPr>
        <p:spPr>
          <a:xfrm>
            <a:off x="1394460" y="171450"/>
            <a:ext cx="8260080" cy="542290"/>
          </a:xfrm>
          <a:prstGeom prst="rect">
            <a:avLst/>
          </a:prstGeom>
          <a:noFill/>
        </p:spPr>
        <p:txBody>
          <a:bodyPr wrap="square" rtlCol="0">
            <a:noAutofit/>
          </a:bodyPr>
          <a:lstStyle/>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教学评一体化：</a:t>
            </a:r>
            <a:r>
              <a:rPr lang="zh-CN" altLang="en-US" sz="2400" b="1" dirty="0">
                <a:solidFill>
                  <a:srgbClr val="C00000"/>
                </a:solidFill>
                <a:latin typeface="微软雅黑" panose="020B0503020204020204" charset="-122"/>
                <a:ea typeface="微软雅黑" panose="020B0503020204020204" charset="-122"/>
              </a:rPr>
              <a:t>请你来评价这篇习作，你能给多少分？</a:t>
            </a:r>
            <a:endParaRPr lang="zh-CN" altLang="en-US" sz="2400" b="1" dirty="0">
              <a:solidFill>
                <a:srgbClr val="C0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3">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4"/>
          <a:stretch>
            <a:fillRect/>
          </a:stretch>
        </p:blipFill>
        <p:spPr>
          <a:xfrm rot="20700000" flipH="1">
            <a:off x="-90170" y="-229870"/>
            <a:ext cx="904875" cy="954405"/>
          </a:xfrm>
          <a:prstGeom prst="rect">
            <a:avLst/>
          </a:prstGeom>
        </p:spPr>
      </p:pic>
      <p:sp>
        <p:nvSpPr>
          <p:cNvPr id="16" name="文本框 15"/>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2" name="图片 1" descr="搜狗截图20251222100802"/>
          <p:cNvPicPr>
            <a:picLocks noChangeAspect="1"/>
          </p:cNvPicPr>
          <p:nvPr/>
        </p:nvPicPr>
        <p:blipFill>
          <a:blip r:embed="rId5"/>
          <a:stretch>
            <a:fillRect/>
          </a:stretch>
        </p:blipFill>
        <p:spPr>
          <a:xfrm>
            <a:off x="368300" y="806450"/>
            <a:ext cx="5019675" cy="5864225"/>
          </a:xfrm>
          <a:prstGeom prst="rect">
            <a:avLst/>
          </a:prstGeom>
        </p:spPr>
      </p:pic>
      <p:sp>
        <p:nvSpPr>
          <p:cNvPr id="5" name="文本框 4"/>
          <p:cNvSpPr txBox="1"/>
          <p:nvPr/>
        </p:nvSpPr>
        <p:spPr>
          <a:xfrm>
            <a:off x="5532120" y="4610100"/>
            <a:ext cx="6379845" cy="1845310"/>
          </a:xfrm>
          <a:prstGeom prst="rect">
            <a:avLst/>
          </a:prstGeom>
          <a:noFill/>
        </p:spPr>
        <p:txBody>
          <a:bodyPr wrap="square" rtlCol="0" anchor="t">
            <a:spAutoFit/>
          </a:bodyPr>
          <a:p>
            <a:pPr marL="285750" indent="-285750">
              <a:buFont typeface="Wingdings" panose="05000000000000000000" charset="0"/>
              <a:buChar char="Ø"/>
            </a:pPr>
            <a:r>
              <a:rPr lang="zh-CN" altLang="en-US" sz="1600" b="1">
                <a:solidFill>
                  <a:srgbClr val="C00000"/>
                </a:solidFill>
              </a:rPr>
              <a:t>本次考试阅卷老师对该习作给出的评分建议：</a:t>
            </a:r>
            <a:endParaRPr lang="zh-CN" altLang="en-US" sz="1600" b="1">
              <a:solidFill>
                <a:srgbClr val="C00000"/>
              </a:solidFill>
            </a:endParaRPr>
          </a:p>
          <a:p>
            <a:pPr marL="285750" indent="-285750">
              <a:buFont typeface="Arial" panose="020B0604020202020204" pitchFamily="34" charset="0"/>
              <a:buChar char="•"/>
            </a:pPr>
            <a:r>
              <a:rPr lang="zh-CN" altLang="en-US" sz="1400"/>
              <a:t>第一段尝试解决</a:t>
            </a:r>
            <a:r>
              <a:rPr lang="en-US" altLang="zh-CN" sz="1400"/>
              <a:t>“</a:t>
            </a:r>
            <a:r>
              <a:rPr lang="zh-CN" altLang="en-US" sz="1400"/>
              <a:t>祖母</a:t>
            </a:r>
            <a:r>
              <a:rPr lang="en-US" altLang="zh-CN" sz="1400"/>
              <a:t>”</a:t>
            </a:r>
            <a:r>
              <a:rPr lang="zh-CN" altLang="en-US" sz="1400"/>
              <a:t>的厌食问题，但主线又偏离到了</a:t>
            </a:r>
            <a:r>
              <a:rPr lang="en-US" altLang="zh-CN" sz="1400"/>
              <a:t>“</a:t>
            </a:r>
            <a:r>
              <a:rPr lang="zh-CN" altLang="en-US" sz="1400"/>
              <a:t>外出晒太阳</a:t>
            </a:r>
            <a:r>
              <a:rPr lang="en-US" altLang="zh-CN" sz="1400"/>
              <a:t>”(</a:t>
            </a:r>
            <a:r>
              <a:rPr lang="zh-CN" altLang="en-US" sz="1400"/>
              <a:t>情节瑕疵</a:t>
            </a:r>
            <a:r>
              <a:rPr lang="en-US" altLang="zh-CN" sz="1400"/>
              <a:t>)</a:t>
            </a:r>
            <a:endParaRPr lang="en-US" altLang="zh-CN" sz="1400"/>
          </a:p>
          <a:p>
            <a:pPr marL="285750" indent="-285750">
              <a:buFont typeface="Arial" panose="020B0604020202020204" pitchFamily="34" charset="0"/>
              <a:buChar char="•"/>
            </a:pPr>
            <a:r>
              <a:rPr lang="zh-CN" altLang="en-US" sz="1400"/>
              <a:t>第一段体现出了学生站位老人视角的思考</a:t>
            </a:r>
            <a:r>
              <a:rPr lang="en-US" altLang="zh-CN" sz="1400"/>
              <a:t>:</a:t>
            </a:r>
            <a:r>
              <a:rPr lang="zh-CN" altLang="en-US" sz="1400"/>
              <a:t>明白让老人过度休息会让老人觉得负担重</a:t>
            </a:r>
            <a:r>
              <a:rPr lang="en-US" altLang="zh-CN" sz="1400"/>
              <a:t>(</a:t>
            </a:r>
            <a:r>
              <a:rPr lang="zh-CN" altLang="en-US" sz="1400"/>
              <a:t>亮点</a:t>
            </a:r>
            <a:endParaRPr lang="zh-CN" altLang="en-US" sz="1400"/>
          </a:p>
          <a:p>
            <a:pPr marL="285750" indent="-285750">
              <a:buFont typeface="Arial" panose="020B0604020202020204" pitchFamily="34" charset="0"/>
              <a:buChar char="•"/>
            </a:pPr>
            <a:r>
              <a:rPr lang="zh-CN" altLang="en-US" sz="1400"/>
              <a:t>第二段利用祖母</a:t>
            </a:r>
            <a:r>
              <a:rPr lang="en-US" altLang="zh-CN" sz="1400"/>
              <a:t>“tailor”</a:t>
            </a:r>
            <a:r>
              <a:rPr lang="zh-CN" altLang="en-US" sz="1400"/>
              <a:t>的身份让她找到</a:t>
            </a:r>
            <a:r>
              <a:rPr lang="en-US" altLang="zh-CN" sz="1400"/>
              <a:t>“</a:t>
            </a:r>
            <a:r>
              <a:rPr lang="zh-CN" altLang="en-US" sz="1400"/>
              <a:t>被需要</a:t>
            </a:r>
            <a:r>
              <a:rPr lang="en-US" altLang="zh-CN" sz="1400"/>
              <a:t>”</a:t>
            </a:r>
            <a:r>
              <a:rPr lang="zh-CN" altLang="en-US" sz="1400"/>
              <a:t>的感觉，写作任务交代完整。</a:t>
            </a:r>
            <a:endParaRPr lang="zh-CN" altLang="en-US" sz="1400"/>
          </a:p>
          <a:p>
            <a:pPr marL="285750" indent="-285750">
              <a:buFont typeface="Arial" panose="020B0604020202020204" pitchFamily="34" charset="0"/>
              <a:buChar char="•"/>
            </a:pPr>
            <a:r>
              <a:rPr lang="zh-CN" altLang="en-US" sz="1400"/>
              <a:t>了解一定欧美文化知识，明白</a:t>
            </a:r>
            <a:r>
              <a:rPr lang="en-US" altLang="zh-CN" sz="1400"/>
              <a:t>“ball”</a:t>
            </a:r>
            <a:r>
              <a:rPr lang="zh-CN" altLang="en-US" sz="1400"/>
              <a:t>的场合需要</a:t>
            </a:r>
            <a:r>
              <a:rPr lang="en-US" altLang="zh-CN" sz="1400"/>
              <a:t>“</a:t>
            </a:r>
            <a:r>
              <a:rPr lang="zh-CN" altLang="en-US" sz="1400"/>
              <a:t>裙子</a:t>
            </a:r>
            <a:r>
              <a:rPr lang="en-US" altLang="zh-CN" sz="1400"/>
              <a:t>”</a:t>
            </a:r>
            <a:r>
              <a:rPr lang="zh-CN" altLang="en-US" sz="1400"/>
              <a:t>，设计度很好</a:t>
            </a:r>
            <a:r>
              <a:rPr lang="en-US" altLang="zh-CN" sz="1400"/>
              <a:t>(</a:t>
            </a:r>
            <a:r>
              <a:rPr lang="zh-CN" altLang="en-US" sz="1400"/>
              <a:t>亮点</a:t>
            </a:r>
            <a:endParaRPr lang="zh-CN" altLang="en-US" sz="1400"/>
          </a:p>
          <a:p>
            <a:pPr marL="285750" indent="-285750">
              <a:buFont typeface="Arial" panose="020B0604020202020204" pitchFamily="34" charset="0"/>
              <a:buChar char="•"/>
            </a:pPr>
            <a:r>
              <a:rPr lang="zh-CN" altLang="en-US" sz="1400"/>
              <a:t>综上，</a:t>
            </a:r>
            <a:r>
              <a:rPr lang="zh-CN" altLang="en-US" sz="1400" b="1">
                <a:solidFill>
                  <a:srgbClr val="0070C0"/>
                </a:solidFill>
              </a:rPr>
              <a:t>这篇作文建议给分</a:t>
            </a:r>
            <a:r>
              <a:rPr lang="en-US" altLang="zh-CN" sz="1400" b="1">
                <a:solidFill>
                  <a:srgbClr val="0070C0"/>
                </a:solidFill>
              </a:rPr>
              <a:t>21</a:t>
            </a:r>
            <a:r>
              <a:rPr lang="zh-CN" altLang="en-US" sz="1400" b="1">
                <a:solidFill>
                  <a:srgbClr val="0070C0"/>
                </a:solidFill>
              </a:rPr>
              <a:t>分</a:t>
            </a:r>
            <a:r>
              <a:rPr lang="zh-CN" altLang="en-US" sz="1400"/>
              <a:t>。</a:t>
            </a:r>
            <a:endParaRPr lang="zh-CN" altLang="en-US" sz="1400"/>
          </a:p>
        </p:txBody>
      </p:sp>
      <p:sp>
        <p:nvSpPr>
          <p:cNvPr id="6" name="文本框 5"/>
          <p:cNvSpPr txBox="1"/>
          <p:nvPr/>
        </p:nvSpPr>
        <p:spPr>
          <a:xfrm>
            <a:off x="5564505" y="825500"/>
            <a:ext cx="6096000" cy="368300"/>
          </a:xfrm>
          <a:prstGeom prst="rect">
            <a:avLst/>
          </a:prstGeom>
          <a:noFill/>
        </p:spPr>
        <p:txBody>
          <a:bodyPr wrap="square" rtlCol="0" anchor="t">
            <a:spAutoFit/>
          </a:bodyPr>
          <a:p>
            <a:pPr marL="285750" indent="-285750">
              <a:buFont typeface="Wingdings" panose="05000000000000000000" charset="0"/>
              <a:buChar char="Ø"/>
            </a:pPr>
            <a:r>
              <a:rPr lang="zh-CN" altLang="en-US" b="1">
                <a:solidFill>
                  <a:srgbClr val="C00000"/>
                </a:solidFill>
              </a:rPr>
              <a:t>本次考试读后续写给分细则参考：</a:t>
            </a:r>
            <a:endParaRPr lang="zh-CN" altLang="en-US" b="1">
              <a:solidFill>
                <a:srgbClr val="C00000"/>
              </a:solidFill>
            </a:endParaRPr>
          </a:p>
        </p:txBody>
      </p:sp>
      <p:sp>
        <p:nvSpPr>
          <p:cNvPr id="11" name="文本框 10"/>
          <p:cNvSpPr txBox="1"/>
          <p:nvPr/>
        </p:nvSpPr>
        <p:spPr>
          <a:xfrm>
            <a:off x="5564505" y="1193800"/>
            <a:ext cx="6532245" cy="3322955"/>
          </a:xfrm>
          <a:prstGeom prst="rect">
            <a:avLst/>
          </a:prstGeom>
          <a:noFill/>
        </p:spPr>
        <p:txBody>
          <a:bodyPr wrap="square" rtlCol="0" anchor="t">
            <a:spAutoFit/>
          </a:bodyPr>
          <a:p>
            <a:r>
              <a:rPr lang="zh-CN" altLang="en-US" sz="1400" b="1">
                <a:solidFill>
                  <a:srgbClr val="C00000"/>
                </a:solidFill>
              </a:rPr>
              <a:t>第五档（</a:t>
            </a:r>
            <a:r>
              <a:rPr lang="en-US" altLang="zh-CN" sz="1400" b="1">
                <a:solidFill>
                  <a:srgbClr val="C00000"/>
                </a:solidFill>
              </a:rPr>
              <a:t>21–25 </a:t>
            </a:r>
            <a:r>
              <a:rPr lang="zh-CN" altLang="en-US" sz="1400" b="1">
                <a:solidFill>
                  <a:srgbClr val="C00000"/>
                </a:solidFill>
              </a:rPr>
              <a:t>分）</a:t>
            </a:r>
            <a:endParaRPr lang="zh-CN" altLang="en-US" sz="1400" b="1">
              <a:solidFill>
                <a:srgbClr val="C00000"/>
              </a:solidFill>
            </a:endParaRPr>
          </a:p>
          <a:p>
            <a:r>
              <a:rPr lang="en-US" altLang="zh-CN" sz="1400" b="1"/>
              <a:t>1. </a:t>
            </a:r>
            <a:r>
              <a:rPr lang="zh-CN" altLang="en-US" sz="1400" b="1"/>
              <a:t>内容逻辑（</a:t>
            </a:r>
            <a:r>
              <a:rPr lang="en-US" altLang="zh-CN" sz="1400" b="1"/>
              <a:t>10</a:t>
            </a:r>
            <a:r>
              <a:rPr lang="zh-CN" altLang="en-US" sz="1400" b="1"/>
              <a:t>）</a:t>
            </a:r>
            <a:endParaRPr lang="zh-CN" altLang="en-US" sz="1400" b="1"/>
          </a:p>
          <a:p>
            <a:r>
              <a:rPr lang="en-US" altLang="zh-CN" sz="1400"/>
              <a:t>——</a:t>
            </a:r>
            <a:r>
              <a:rPr lang="zh-CN" altLang="en-US" sz="1400"/>
              <a:t>两段任务边界清晰：</a:t>
            </a:r>
            <a:r>
              <a:rPr lang="en-US" altLang="zh-CN" sz="1400" b="1">
                <a:solidFill>
                  <a:srgbClr val="0070C0"/>
                </a:solidFill>
              </a:rPr>
              <a:t>P1 </a:t>
            </a:r>
            <a:r>
              <a:rPr lang="zh-CN" altLang="en-US" sz="1400" b="1">
                <a:solidFill>
                  <a:srgbClr val="0070C0"/>
                </a:solidFill>
              </a:rPr>
              <a:t>解决</a:t>
            </a:r>
            <a:r>
              <a:rPr lang="en-US" altLang="zh-CN" sz="1400" b="1">
                <a:solidFill>
                  <a:srgbClr val="0070C0"/>
                </a:solidFill>
              </a:rPr>
              <a:t>“secure</a:t>
            </a:r>
            <a:r>
              <a:rPr lang="zh-CN" altLang="en-US" sz="1400" b="1">
                <a:solidFill>
                  <a:srgbClr val="0070C0"/>
                </a:solidFill>
              </a:rPr>
              <a:t>／进食</a:t>
            </a:r>
            <a:r>
              <a:rPr lang="en-US" altLang="zh-CN" sz="1400" b="1">
                <a:solidFill>
                  <a:srgbClr val="0070C0"/>
                </a:solidFill>
              </a:rPr>
              <a:t>”</a:t>
            </a:r>
            <a:r>
              <a:rPr lang="zh-CN" altLang="en-US" sz="1400" b="1">
                <a:solidFill>
                  <a:srgbClr val="0070C0"/>
                </a:solidFill>
              </a:rPr>
              <a:t>问题，</a:t>
            </a:r>
            <a:r>
              <a:rPr lang="en-US" altLang="zh-CN" sz="1400" b="1">
                <a:solidFill>
                  <a:srgbClr val="0070C0"/>
                </a:solidFill>
              </a:rPr>
              <a:t>P2 </a:t>
            </a:r>
            <a:r>
              <a:rPr lang="zh-CN" altLang="en-US" sz="1400" b="1">
                <a:solidFill>
                  <a:srgbClr val="0070C0"/>
                </a:solidFill>
              </a:rPr>
              <a:t>解决</a:t>
            </a:r>
            <a:r>
              <a:rPr lang="en-US" altLang="zh-CN" sz="1400" b="1">
                <a:solidFill>
                  <a:srgbClr val="0070C0"/>
                </a:solidFill>
              </a:rPr>
              <a:t>“needed</a:t>
            </a:r>
            <a:r>
              <a:rPr lang="zh-CN" altLang="en-US" sz="1400" b="1">
                <a:solidFill>
                  <a:srgbClr val="0070C0"/>
                </a:solidFill>
              </a:rPr>
              <a:t>／价值</a:t>
            </a:r>
            <a:r>
              <a:rPr lang="en-US" altLang="zh-CN" sz="1400" b="1">
                <a:solidFill>
                  <a:srgbClr val="0070C0"/>
                </a:solidFill>
              </a:rPr>
              <a:t>”</a:t>
            </a:r>
            <a:r>
              <a:rPr lang="zh-CN" altLang="en-US" sz="1400" b="1">
                <a:solidFill>
                  <a:srgbClr val="0070C0"/>
                </a:solidFill>
              </a:rPr>
              <a:t>问题</a:t>
            </a:r>
            <a:r>
              <a:rPr lang="zh-CN" altLang="en-US" sz="1400"/>
              <a:t>；因果链完整，有转折有递进。</a:t>
            </a:r>
            <a:endParaRPr lang="zh-CN" altLang="en-US" sz="1400"/>
          </a:p>
          <a:p>
            <a:r>
              <a:rPr lang="en-US" altLang="zh-CN" sz="1400"/>
              <a:t>——</a:t>
            </a:r>
            <a:r>
              <a:rPr lang="en-US" altLang="zh-CN" sz="1400" b="1">
                <a:solidFill>
                  <a:srgbClr val="0070C0"/>
                </a:solidFill>
              </a:rPr>
              <a:t>AI </a:t>
            </a:r>
            <a:r>
              <a:rPr lang="zh-CN" altLang="en-US" sz="1400" b="1">
                <a:solidFill>
                  <a:srgbClr val="0070C0"/>
                </a:solidFill>
              </a:rPr>
              <a:t>仅作引子，主体是人</a:t>
            </a:r>
            <a:r>
              <a:rPr lang="zh-CN" altLang="en-US" sz="1400"/>
              <a:t>；祖母</a:t>
            </a:r>
            <a:r>
              <a:rPr lang="en-US" altLang="zh-CN" sz="1400"/>
              <a:t> tailor </a:t>
            </a:r>
            <a:r>
              <a:rPr lang="zh-CN" altLang="en-US" sz="1400"/>
              <a:t>身份被</a:t>
            </a:r>
            <a:r>
              <a:rPr lang="en-US" altLang="zh-CN" sz="1400"/>
              <a:t>“</a:t>
            </a:r>
            <a:r>
              <a:rPr lang="zh-CN" altLang="en-US" sz="1400"/>
              <a:t>可持续</a:t>
            </a:r>
            <a:r>
              <a:rPr lang="en-US" altLang="zh-CN" sz="1400"/>
              <a:t>”</a:t>
            </a:r>
            <a:r>
              <a:rPr lang="zh-CN" altLang="en-US" sz="1400"/>
              <a:t>利用；无魔幻返老还童。</a:t>
            </a:r>
            <a:endParaRPr lang="zh-CN" altLang="en-US" sz="1400"/>
          </a:p>
          <a:p>
            <a:r>
              <a:rPr lang="en-US" altLang="zh-CN" sz="1400" b="1"/>
              <a:t>2. </a:t>
            </a:r>
            <a:r>
              <a:rPr lang="zh-CN" altLang="en-US" sz="1400" b="1"/>
              <a:t>语言修辞（</a:t>
            </a:r>
            <a:r>
              <a:rPr lang="en-US" altLang="zh-CN" sz="1400" b="1"/>
              <a:t>8</a:t>
            </a:r>
            <a:r>
              <a:rPr lang="zh-CN" altLang="en-US" sz="1400" b="1"/>
              <a:t>）</a:t>
            </a:r>
            <a:endParaRPr lang="zh-CN" altLang="en-US" sz="1400" b="1"/>
          </a:p>
          <a:p>
            <a:r>
              <a:rPr lang="en-US" altLang="zh-CN" sz="1400"/>
              <a:t>——</a:t>
            </a:r>
            <a:r>
              <a:rPr lang="zh-CN" altLang="en-US" sz="1400"/>
              <a:t>词汇语法多样，</a:t>
            </a:r>
            <a:r>
              <a:rPr lang="zh-CN" altLang="en-US" sz="1400" b="1">
                <a:solidFill>
                  <a:srgbClr val="0070C0"/>
                </a:solidFill>
              </a:rPr>
              <a:t>长句短句交错</a:t>
            </a:r>
            <a:r>
              <a:rPr lang="zh-CN" altLang="en-US" sz="1400"/>
              <a:t>；动作、对话、心理描写融合；个别小错不影响理解。</a:t>
            </a:r>
            <a:endParaRPr lang="zh-CN" altLang="en-US" sz="1400"/>
          </a:p>
          <a:p>
            <a:r>
              <a:rPr lang="en-US" altLang="zh-CN" sz="1400"/>
              <a:t>——</a:t>
            </a:r>
            <a:r>
              <a:rPr lang="zh-CN" altLang="en-US" sz="1400" b="1">
                <a:solidFill>
                  <a:srgbClr val="0070C0"/>
                </a:solidFill>
              </a:rPr>
              <a:t>自然化用原文</a:t>
            </a:r>
            <a:r>
              <a:rPr lang="en-US" altLang="zh-CN" sz="1400"/>
              <a:t>≥3 </a:t>
            </a:r>
            <a:r>
              <a:rPr lang="zh-CN" altLang="en-US" sz="1400"/>
              <a:t>处协同点（</a:t>
            </a:r>
            <a:r>
              <a:rPr lang="en-US" altLang="zh-CN" sz="1400"/>
              <a:t>ladled / push the bowl / legend / on her own terms </a:t>
            </a:r>
            <a:r>
              <a:rPr lang="zh-CN" altLang="en-US" sz="1400"/>
              <a:t>等）。</a:t>
            </a:r>
            <a:endParaRPr lang="zh-CN" altLang="en-US" sz="1400"/>
          </a:p>
          <a:p>
            <a:r>
              <a:rPr lang="en-US" altLang="zh-CN" sz="1400" b="1"/>
              <a:t>3. </a:t>
            </a:r>
            <a:r>
              <a:rPr lang="zh-CN" altLang="en-US" sz="1400" b="1"/>
              <a:t>协同升华（</a:t>
            </a:r>
            <a:r>
              <a:rPr lang="en-US" altLang="zh-CN" sz="1400" b="1"/>
              <a:t>4</a:t>
            </a:r>
            <a:r>
              <a:rPr lang="zh-CN" altLang="en-US" sz="1400" b="1"/>
              <a:t>）</a:t>
            </a:r>
            <a:endParaRPr lang="zh-CN" altLang="en-US" sz="1400" b="1"/>
          </a:p>
          <a:p>
            <a:r>
              <a:rPr lang="en-US" altLang="zh-CN" sz="1400"/>
              <a:t>——</a:t>
            </a:r>
            <a:r>
              <a:rPr lang="zh-CN" altLang="en-US" sz="1400"/>
              <a:t>显性协同</a:t>
            </a:r>
            <a:r>
              <a:rPr lang="en-US" altLang="zh-CN" sz="1400"/>
              <a:t>≥3 </a:t>
            </a:r>
            <a:r>
              <a:rPr lang="zh-CN" altLang="en-US" sz="1400"/>
              <a:t>处，隐性呼应</a:t>
            </a:r>
            <a:r>
              <a:rPr lang="en-US" altLang="zh-CN" sz="1400"/>
              <a:t>≥1 </a:t>
            </a:r>
            <a:r>
              <a:rPr lang="zh-CN" altLang="en-US" sz="1400"/>
              <a:t>处（如</a:t>
            </a:r>
            <a:r>
              <a:rPr lang="en-US" altLang="zh-CN" sz="1400"/>
              <a:t> January </a:t>
            </a:r>
            <a:r>
              <a:rPr lang="zh-CN" altLang="en-US" sz="1400"/>
              <a:t>寒风对写内心寒意）。</a:t>
            </a:r>
            <a:endParaRPr lang="zh-CN" altLang="en-US" sz="1400"/>
          </a:p>
          <a:p>
            <a:r>
              <a:rPr lang="en-US" altLang="zh-CN" sz="1400"/>
              <a:t>——</a:t>
            </a:r>
            <a:r>
              <a:rPr lang="zh-CN" altLang="en-US" sz="1400"/>
              <a:t>结尾升华点到</a:t>
            </a:r>
            <a:r>
              <a:rPr lang="zh-CN" altLang="en-US" sz="1400" b="1">
                <a:solidFill>
                  <a:srgbClr val="0070C0"/>
                </a:solidFill>
              </a:rPr>
              <a:t>“被需要”</a:t>
            </a:r>
            <a:r>
              <a:rPr lang="zh-CN" altLang="en-US" sz="1400"/>
              <a:t>而非</a:t>
            </a:r>
            <a:r>
              <a:rPr lang="en-US" altLang="zh-CN" sz="1400"/>
              <a:t>“</a:t>
            </a:r>
            <a:r>
              <a:rPr lang="zh-CN" altLang="en-US" sz="1400" b="1">
                <a:solidFill>
                  <a:srgbClr val="0070C0"/>
                </a:solidFill>
              </a:rPr>
              <a:t>被照顾”</a:t>
            </a:r>
            <a:r>
              <a:rPr lang="zh-CN" altLang="en-US" sz="1400"/>
              <a:t>。</a:t>
            </a:r>
            <a:endParaRPr lang="zh-CN" altLang="en-US" sz="1400"/>
          </a:p>
          <a:p>
            <a:r>
              <a:rPr lang="en-US" altLang="zh-CN" sz="1400" b="1"/>
              <a:t>4. </a:t>
            </a:r>
            <a:r>
              <a:rPr lang="zh-CN" altLang="en-US" sz="1400" b="1"/>
              <a:t>创新印象（</a:t>
            </a:r>
            <a:r>
              <a:rPr lang="en-US" altLang="zh-CN" sz="1400" b="1"/>
              <a:t>3</a:t>
            </a:r>
            <a:r>
              <a:rPr lang="zh-CN" altLang="en-US" sz="1400" b="1"/>
              <a:t>）</a:t>
            </a:r>
            <a:endParaRPr lang="zh-CN" altLang="en-US" sz="1400" b="1"/>
          </a:p>
          <a:p>
            <a:r>
              <a:rPr lang="en-US" altLang="zh-CN" sz="1400"/>
              <a:t>——</a:t>
            </a:r>
            <a:r>
              <a:rPr lang="zh-CN" altLang="en-US" sz="1400"/>
              <a:t>有亮眼细节（</a:t>
            </a:r>
            <a:r>
              <a:rPr lang="en-US" altLang="zh-CN" sz="1400"/>
              <a:t>AI </a:t>
            </a:r>
            <a:r>
              <a:rPr lang="zh-CN" altLang="en-US" sz="1400"/>
              <a:t>复原老照片引出裁缝桥段），服务主题不炫技。</a:t>
            </a:r>
            <a:endParaRPr lang="zh-CN" altLang="en-US" sz="1400"/>
          </a:p>
        </p:txBody>
      </p:sp>
      <p:pic>
        <p:nvPicPr>
          <p:cNvPr id="13" name="图片 12"/>
          <p:cNvPicPr/>
          <p:nvPr/>
        </p:nvPicPr>
        <p:blipFill>
          <a:blip r:embed="rId6"/>
          <a:stretch>
            <a:fillRect/>
          </a:stretch>
        </p:blipFill>
        <p:spPr>
          <a:xfrm>
            <a:off x="5226050" y="4305300"/>
            <a:ext cx="669925" cy="60007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1"/>
          <a:stretch>
            <a:fillRect/>
          </a:stretch>
        </p:blipFill>
        <p:spPr>
          <a:xfrm>
            <a:off x="240348" y="6670358"/>
            <a:ext cx="542925" cy="200025"/>
          </a:xfrm>
          <a:prstGeom prst="rect">
            <a:avLst/>
          </a:prstGeom>
        </p:spPr>
      </p:pic>
      <p:sp>
        <p:nvSpPr>
          <p:cNvPr id="3" name="出自【趣你的PPT】(微信:qunideppt)：最优质的PPT资源库"/>
          <p:cNvSpPr txBox="1"/>
          <p:nvPr>
            <p:custDataLst>
              <p:tags r:id="rId2"/>
            </p:custDataLst>
          </p:nvPr>
        </p:nvSpPr>
        <p:spPr>
          <a:xfrm>
            <a:off x="1394460" y="171450"/>
            <a:ext cx="7047230" cy="542290"/>
          </a:xfrm>
          <a:prstGeom prst="rect">
            <a:avLst/>
          </a:prstGeom>
          <a:noFill/>
        </p:spPr>
        <p:txBody>
          <a:bodyPr wrap="square" rtlCol="0">
            <a:noAutofit/>
          </a:bodyPr>
          <a:lstStyle/>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教学评一体化：</a:t>
            </a:r>
            <a:r>
              <a:rPr lang="zh-CN" altLang="en-US" sz="2400" b="1">
                <a:solidFill>
                  <a:srgbClr val="C00000"/>
                </a:solidFill>
                <a:sym typeface="+mn-ea"/>
              </a:rPr>
              <a:t>本次考试读后续写给分细则参考</a:t>
            </a:r>
            <a:endParaRPr lang="zh-CN" altLang="en-US" sz="2400" b="1" dirty="0">
              <a:solidFill>
                <a:srgbClr val="C0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3">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4"/>
          <a:stretch>
            <a:fillRect/>
          </a:stretch>
        </p:blipFill>
        <p:spPr>
          <a:xfrm rot="20700000" flipH="1">
            <a:off x="-90170" y="-229870"/>
            <a:ext cx="904875" cy="954405"/>
          </a:xfrm>
          <a:prstGeom prst="rect">
            <a:avLst/>
          </a:prstGeom>
        </p:spPr>
      </p:pic>
      <p:sp>
        <p:nvSpPr>
          <p:cNvPr id="16" name="文本框 15"/>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271780" y="762000"/>
            <a:ext cx="11340465" cy="5908675"/>
          </a:xfrm>
          <a:prstGeom prst="rect">
            <a:avLst/>
          </a:prstGeom>
          <a:noFill/>
        </p:spPr>
        <p:txBody>
          <a:bodyPr wrap="square" rtlCol="0" anchor="t">
            <a:noAutofit/>
          </a:bodyPr>
          <a:p>
            <a:pPr marL="285750" indent="-285750">
              <a:buFont typeface="Wingdings" panose="05000000000000000000" charset="0"/>
              <a:buChar char="Ø"/>
            </a:pPr>
            <a:r>
              <a:rPr lang="zh-CN" altLang="en-US" sz="1600" b="1">
                <a:solidFill>
                  <a:srgbClr val="C00000"/>
                </a:solidFill>
              </a:rPr>
              <a:t>第四档（</a:t>
            </a:r>
            <a:r>
              <a:rPr lang="en-US" altLang="zh-CN" sz="1600" b="1">
                <a:solidFill>
                  <a:srgbClr val="C00000"/>
                </a:solidFill>
              </a:rPr>
              <a:t>16–20 </a:t>
            </a:r>
            <a:r>
              <a:rPr lang="zh-CN" altLang="en-US" sz="1600" b="1">
                <a:solidFill>
                  <a:srgbClr val="C00000"/>
                </a:solidFill>
              </a:rPr>
              <a:t>分）</a:t>
            </a:r>
            <a:endParaRPr lang="zh-CN" altLang="en-US" sz="1600" b="1">
              <a:solidFill>
                <a:srgbClr val="C00000"/>
              </a:solidFill>
            </a:endParaRPr>
          </a:p>
          <a:p>
            <a:r>
              <a:rPr lang="en-US" altLang="zh-CN" sz="1600"/>
              <a:t>1. </a:t>
            </a:r>
            <a:r>
              <a:rPr lang="zh-CN" altLang="en-US" sz="1600"/>
              <a:t>内容逻辑：两段任务基本完成，但</a:t>
            </a:r>
            <a:r>
              <a:rPr lang="en-US" altLang="zh-CN" sz="1600"/>
              <a:t>“secure/needed”</a:t>
            </a:r>
            <a:r>
              <a:rPr lang="zh-CN" altLang="en-US" sz="1600"/>
              <a:t>界限略混或重心偏</a:t>
            </a:r>
            <a:r>
              <a:rPr lang="en-US" altLang="zh-CN" sz="1600"/>
              <a:t> P1</a:t>
            </a:r>
            <a:r>
              <a:rPr lang="zh-CN" altLang="en-US" sz="1600"/>
              <a:t>；转折稍生硬或收尾仓促。</a:t>
            </a:r>
            <a:endParaRPr lang="zh-CN" altLang="en-US" sz="1600"/>
          </a:p>
          <a:p>
            <a:r>
              <a:rPr lang="en-US" altLang="zh-CN" sz="1600"/>
              <a:t>2. </a:t>
            </a:r>
            <a:r>
              <a:rPr lang="zh-CN" altLang="en-US" sz="1600"/>
              <a:t>语言修辞：词汇语法有变化，偶有明显错误不影响理解；协同</a:t>
            </a:r>
            <a:r>
              <a:rPr lang="en-US" altLang="zh-CN" sz="1600"/>
              <a:t> 1–2 </a:t>
            </a:r>
            <a:r>
              <a:rPr lang="zh-CN" altLang="en-US" sz="1600"/>
              <a:t>处。</a:t>
            </a:r>
            <a:endParaRPr lang="zh-CN" altLang="en-US" sz="1600"/>
          </a:p>
          <a:p>
            <a:r>
              <a:rPr lang="en-US" altLang="zh-CN" sz="1600"/>
              <a:t>3. </a:t>
            </a:r>
            <a:r>
              <a:rPr lang="zh-CN" altLang="en-US" sz="1600"/>
              <a:t>协同升华：多为原句复现，化用不足；结尾模板化。</a:t>
            </a:r>
            <a:endParaRPr lang="zh-CN" altLang="en-US" sz="1600"/>
          </a:p>
          <a:p>
            <a:r>
              <a:rPr lang="en-US" altLang="zh-CN" sz="1600"/>
              <a:t>4. </a:t>
            </a:r>
            <a:r>
              <a:rPr lang="zh-CN" altLang="en-US" sz="1600"/>
              <a:t>创新印象：角度规矩，无惊喜无硬伤。</a:t>
            </a:r>
            <a:endParaRPr lang="zh-CN" altLang="en-US" sz="1600"/>
          </a:p>
          <a:p>
            <a:r>
              <a:rPr lang="zh-CN" altLang="en-US" sz="1600"/>
              <a:t>注：</a:t>
            </a:r>
            <a:r>
              <a:rPr lang="zh-CN" altLang="en-US" sz="1600">
                <a:solidFill>
                  <a:srgbClr val="0070C0"/>
                </a:solidFill>
              </a:rPr>
              <a:t>若写作第一段没有解决祖母</a:t>
            </a:r>
            <a:r>
              <a:rPr lang="en-US" altLang="zh-CN" sz="1600">
                <a:solidFill>
                  <a:srgbClr val="0070C0"/>
                </a:solidFill>
              </a:rPr>
              <a:t>“</a:t>
            </a:r>
            <a:r>
              <a:rPr lang="zh-CN" altLang="en-US" sz="1600">
                <a:solidFill>
                  <a:srgbClr val="0070C0"/>
                </a:solidFill>
              </a:rPr>
              <a:t>厌食</a:t>
            </a:r>
            <a:r>
              <a:rPr lang="en-US" altLang="zh-CN" sz="1600">
                <a:solidFill>
                  <a:srgbClr val="0070C0"/>
                </a:solidFill>
              </a:rPr>
              <a:t>”</a:t>
            </a:r>
            <a:r>
              <a:rPr lang="zh-CN" altLang="en-US" sz="1600">
                <a:solidFill>
                  <a:srgbClr val="0070C0"/>
                </a:solidFill>
              </a:rPr>
              <a:t>问题，最高赋</a:t>
            </a:r>
            <a:r>
              <a:rPr lang="en-US" altLang="zh-CN" sz="1600">
                <a:solidFill>
                  <a:srgbClr val="0070C0"/>
                </a:solidFill>
              </a:rPr>
              <a:t> 18 </a:t>
            </a:r>
            <a:r>
              <a:rPr lang="zh-CN" altLang="en-US" sz="1600">
                <a:solidFill>
                  <a:srgbClr val="0070C0"/>
                </a:solidFill>
              </a:rPr>
              <a:t>分。</a:t>
            </a:r>
            <a:endParaRPr lang="zh-CN" altLang="en-US" sz="1600">
              <a:solidFill>
                <a:srgbClr val="0070C0"/>
              </a:solidFill>
            </a:endParaRPr>
          </a:p>
          <a:p>
            <a:r>
              <a:rPr lang="en-US" altLang="zh-CN" sz="1600">
                <a:solidFill>
                  <a:srgbClr val="0070C0"/>
                </a:solidFill>
              </a:rPr>
              <a:t>       </a:t>
            </a:r>
            <a:r>
              <a:rPr lang="zh-CN" altLang="en-US" sz="1600">
                <a:solidFill>
                  <a:srgbClr val="0070C0"/>
                </a:solidFill>
              </a:rPr>
              <a:t>若写作第二段没有做到利用祖母</a:t>
            </a:r>
            <a:r>
              <a:rPr lang="en-US" altLang="zh-CN" sz="1600">
                <a:solidFill>
                  <a:srgbClr val="0070C0"/>
                </a:solidFill>
              </a:rPr>
              <a:t>“tailor”</a:t>
            </a:r>
            <a:r>
              <a:rPr lang="zh-CN" altLang="en-US" sz="1600">
                <a:solidFill>
                  <a:srgbClr val="0070C0"/>
                </a:solidFill>
              </a:rPr>
              <a:t>身份设计情节，最高赋</a:t>
            </a:r>
            <a:r>
              <a:rPr lang="en-US" altLang="zh-CN" sz="1600">
                <a:solidFill>
                  <a:srgbClr val="0070C0"/>
                </a:solidFill>
              </a:rPr>
              <a:t> 18 </a:t>
            </a:r>
            <a:r>
              <a:rPr lang="zh-CN" altLang="en-US" sz="1600">
                <a:solidFill>
                  <a:srgbClr val="0070C0"/>
                </a:solidFill>
              </a:rPr>
              <a:t>分。</a:t>
            </a:r>
            <a:endParaRPr lang="zh-CN" altLang="en-US" sz="1600">
              <a:solidFill>
                <a:srgbClr val="0070C0"/>
              </a:solidFill>
            </a:endParaRPr>
          </a:p>
          <a:p>
            <a:pPr marL="285750" indent="-285750">
              <a:buFont typeface="Wingdings" panose="05000000000000000000" charset="0"/>
              <a:buChar char="Ø"/>
            </a:pPr>
            <a:r>
              <a:rPr lang="zh-CN" altLang="en-US" sz="1600" b="1">
                <a:solidFill>
                  <a:srgbClr val="C00000"/>
                </a:solidFill>
              </a:rPr>
              <a:t>第三档（</a:t>
            </a:r>
            <a:r>
              <a:rPr lang="en-US" altLang="zh-CN" sz="1600" b="1">
                <a:solidFill>
                  <a:srgbClr val="C00000"/>
                </a:solidFill>
              </a:rPr>
              <a:t>11–15 </a:t>
            </a:r>
            <a:r>
              <a:rPr lang="zh-CN" altLang="en-US" sz="1600" b="1">
                <a:solidFill>
                  <a:srgbClr val="C00000"/>
                </a:solidFill>
              </a:rPr>
              <a:t>分）</a:t>
            </a:r>
            <a:endParaRPr lang="zh-CN" altLang="en-US" sz="1600" b="1">
              <a:solidFill>
                <a:srgbClr val="C00000"/>
              </a:solidFill>
            </a:endParaRPr>
          </a:p>
          <a:p>
            <a:r>
              <a:rPr lang="en-US" altLang="zh-CN" sz="1600"/>
              <a:t>1. </a:t>
            </a:r>
            <a:r>
              <a:rPr lang="zh-CN" altLang="en-US" sz="1600"/>
              <a:t>内容逻辑：两段混写或跳跃；缺</a:t>
            </a:r>
            <a:r>
              <a:rPr lang="en-US" altLang="zh-CN" sz="1600"/>
              <a:t>“needed”</a:t>
            </a:r>
            <a:r>
              <a:rPr lang="zh-CN" altLang="en-US" sz="1600"/>
              <a:t>点睛。</a:t>
            </a:r>
            <a:endParaRPr lang="zh-CN" altLang="en-US" sz="1600"/>
          </a:p>
          <a:p>
            <a:r>
              <a:rPr lang="en-US" altLang="zh-CN" sz="1600"/>
              <a:t>2. </a:t>
            </a:r>
            <a:r>
              <a:rPr lang="zh-CN" altLang="en-US" sz="1600"/>
              <a:t>语言修辞：简单句为主，错误较多已碍理解；协同仅</a:t>
            </a:r>
            <a:r>
              <a:rPr lang="en-US" altLang="zh-CN" sz="1600"/>
              <a:t>“push the bowl”</a:t>
            </a:r>
            <a:r>
              <a:rPr lang="zh-CN" altLang="en-US" sz="1600"/>
              <a:t>级直搬。</a:t>
            </a:r>
            <a:endParaRPr lang="zh-CN" altLang="en-US" sz="1600"/>
          </a:p>
          <a:p>
            <a:r>
              <a:rPr lang="en-US" altLang="zh-CN" sz="1600"/>
              <a:t>3. </a:t>
            </a:r>
            <a:r>
              <a:rPr lang="zh-CN" altLang="en-US" sz="1600"/>
              <a:t>协同升华：协同点＜</a:t>
            </a:r>
            <a:r>
              <a:rPr lang="en-US" altLang="zh-CN" sz="1600"/>
              <a:t>2 </a:t>
            </a:r>
            <a:r>
              <a:rPr lang="zh-CN" altLang="en-US" sz="1600"/>
              <a:t>处；结尾仅</a:t>
            </a:r>
            <a:r>
              <a:rPr lang="en-US" altLang="zh-CN" sz="1600"/>
              <a:t>“Grandma was happy again”</a:t>
            </a:r>
            <a:r>
              <a:rPr lang="zh-CN" altLang="en-US" sz="1600"/>
              <a:t>。</a:t>
            </a:r>
            <a:endParaRPr lang="zh-CN" altLang="en-US" sz="1600"/>
          </a:p>
          <a:p>
            <a:r>
              <a:rPr lang="en-US" altLang="zh-CN" sz="1600"/>
              <a:t>4. </a:t>
            </a:r>
            <a:r>
              <a:rPr lang="zh-CN" altLang="en-US" sz="1600"/>
              <a:t>创新印象：出现</a:t>
            </a:r>
            <a:r>
              <a:rPr lang="en-US" altLang="zh-CN" sz="1600"/>
              <a:t> 1 </a:t>
            </a:r>
            <a:r>
              <a:rPr lang="zh-CN" altLang="en-US" sz="1600"/>
              <a:t>处不合常识（一个老太太通宵缝纫）。</a:t>
            </a:r>
            <a:endParaRPr lang="zh-CN" altLang="en-US" sz="1600"/>
          </a:p>
          <a:p>
            <a:pPr marL="285750" indent="-285750" algn="l">
              <a:buClrTx/>
              <a:buSzTx/>
              <a:buFont typeface="Wingdings" panose="05000000000000000000" charset="0"/>
              <a:buChar char="Ø"/>
            </a:pPr>
            <a:r>
              <a:rPr lang="zh-CN" altLang="en-US" sz="1600" b="1">
                <a:solidFill>
                  <a:srgbClr val="C00000"/>
                </a:solidFill>
              </a:rPr>
              <a:t>第二档（6–10 分）</a:t>
            </a:r>
            <a:endParaRPr lang="zh-CN" altLang="en-US" sz="1600" b="1">
              <a:solidFill>
                <a:srgbClr val="C00000"/>
              </a:solidFill>
            </a:endParaRPr>
          </a:p>
          <a:p>
            <a:r>
              <a:rPr lang="en-US" altLang="zh-CN" sz="1600"/>
              <a:t>1. </a:t>
            </a:r>
            <a:r>
              <a:rPr lang="zh-CN" altLang="en-US" sz="1600"/>
              <a:t>内容逻辑：只写</a:t>
            </a:r>
            <a:r>
              <a:rPr lang="en-US" altLang="zh-CN" sz="1600"/>
              <a:t>“</a:t>
            </a:r>
            <a:r>
              <a:rPr lang="zh-CN" altLang="en-US" sz="1600"/>
              <a:t>吃饭</a:t>
            </a:r>
            <a:r>
              <a:rPr lang="en-US" altLang="zh-CN" sz="1600"/>
              <a:t>”</a:t>
            </a:r>
            <a:r>
              <a:rPr lang="zh-CN" altLang="en-US" sz="1600"/>
              <a:t>或只写</a:t>
            </a:r>
            <a:r>
              <a:rPr lang="en-US" altLang="zh-CN" sz="1600"/>
              <a:t>“</a:t>
            </a:r>
            <a:r>
              <a:rPr lang="zh-CN" altLang="en-US" sz="1600"/>
              <a:t>裁缝</a:t>
            </a:r>
            <a:r>
              <a:rPr lang="en-US" altLang="zh-CN" sz="1600"/>
              <a:t>”</a:t>
            </a:r>
            <a:r>
              <a:rPr lang="zh-CN" altLang="en-US" sz="1600"/>
              <a:t>；因果弱，结构松散；情节天马行空（如一家人陪着老太太做手术）。</a:t>
            </a:r>
            <a:endParaRPr lang="zh-CN" altLang="en-US" sz="1600"/>
          </a:p>
          <a:p>
            <a:r>
              <a:rPr lang="en-US" altLang="zh-CN" sz="1600"/>
              <a:t>2. </a:t>
            </a:r>
            <a:r>
              <a:rPr lang="zh-CN" altLang="en-US" sz="1600"/>
              <a:t>语言修辞：词汇单调，语法错误密集；几乎无协同。</a:t>
            </a:r>
            <a:endParaRPr lang="zh-CN" altLang="en-US" sz="1600"/>
          </a:p>
          <a:p>
            <a:r>
              <a:rPr lang="en-US" altLang="zh-CN" sz="1600"/>
              <a:t>3. </a:t>
            </a:r>
            <a:r>
              <a:rPr lang="zh-CN" altLang="en-US" sz="1600"/>
              <a:t>协同升华：无协同或硬插原文句；结尾跑题（如</a:t>
            </a:r>
            <a:r>
              <a:rPr lang="en-US" altLang="zh-CN" sz="1600"/>
              <a:t> AI </a:t>
            </a:r>
            <a:r>
              <a:rPr lang="zh-CN" altLang="en-US" sz="1600"/>
              <a:t>统治世界）。</a:t>
            </a:r>
            <a:endParaRPr lang="zh-CN" altLang="en-US" sz="1600"/>
          </a:p>
          <a:p>
            <a:r>
              <a:rPr lang="en-US" altLang="zh-CN" sz="1600"/>
              <a:t>4. </a:t>
            </a:r>
            <a:r>
              <a:rPr lang="zh-CN" altLang="en-US" sz="1600"/>
              <a:t>创新印象：抄原文</a:t>
            </a:r>
            <a:r>
              <a:rPr lang="en-US" altLang="zh-CN" sz="1600"/>
              <a:t> 1–2 </a:t>
            </a:r>
            <a:r>
              <a:rPr lang="zh-CN" altLang="en-US" sz="1600"/>
              <a:t>句充字数。</a:t>
            </a:r>
            <a:endParaRPr lang="zh-CN" altLang="en-US" sz="1600"/>
          </a:p>
          <a:p>
            <a:pPr marL="285750" indent="-285750" algn="l">
              <a:buClrTx/>
              <a:buSzTx/>
              <a:buFont typeface="Wingdings" panose="05000000000000000000" charset="0"/>
              <a:buChar char="Ø"/>
            </a:pPr>
            <a:r>
              <a:rPr lang="zh-CN" altLang="en-US" sz="1600" b="1">
                <a:solidFill>
                  <a:srgbClr val="C00000"/>
                </a:solidFill>
              </a:rPr>
              <a:t>五、第一档（1–5 分）</a:t>
            </a:r>
            <a:endParaRPr lang="zh-CN" altLang="en-US" sz="1600" b="1">
              <a:solidFill>
                <a:srgbClr val="C00000"/>
              </a:solidFill>
            </a:endParaRPr>
          </a:p>
          <a:p>
            <a:r>
              <a:rPr lang="en-US" altLang="zh-CN" sz="1600"/>
              <a:t>1. </a:t>
            </a:r>
            <a:r>
              <a:rPr lang="zh-CN" altLang="en-US" sz="1600"/>
              <a:t>内容逻辑：两段均离题（写</a:t>
            </a:r>
            <a:r>
              <a:rPr lang="en-US" altLang="zh-CN" sz="1600"/>
              <a:t> Mira </a:t>
            </a:r>
            <a:r>
              <a:rPr lang="zh-CN" altLang="en-US" sz="1600"/>
              <a:t>考试、</a:t>
            </a:r>
            <a:r>
              <a:rPr lang="en-US" altLang="zh-CN" sz="1600"/>
              <a:t>AI </a:t>
            </a:r>
            <a:r>
              <a:rPr lang="zh-CN" altLang="en-US" sz="1600"/>
              <a:t>觉醒、祖母去世等）或仅翻译原文。</a:t>
            </a:r>
            <a:endParaRPr lang="zh-CN" altLang="en-US" sz="1600"/>
          </a:p>
          <a:p>
            <a:r>
              <a:rPr lang="en-US" altLang="zh-CN" sz="1600"/>
              <a:t>2. </a:t>
            </a:r>
            <a:r>
              <a:rPr lang="zh-CN" altLang="en-US" sz="1600"/>
              <a:t>语言修辞：语言支离破碎无法读懂。</a:t>
            </a:r>
            <a:endParaRPr lang="zh-CN" altLang="en-US" sz="1600"/>
          </a:p>
          <a:p>
            <a:r>
              <a:rPr lang="en-US" altLang="zh-CN" sz="1600"/>
              <a:t>3. </a:t>
            </a:r>
            <a:r>
              <a:rPr lang="zh-CN" altLang="en-US" sz="1600"/>
              <a:t>协同升华：零协同。</a:t>
            </a:r>
            <a:endParaRPr lang="zh-CN" altLang="en-US" sz="1600"/>
          </a:p>
          <a:p>
            <a:r>
              <a:rPr lang="en-US" altLang="zh-CN" sz="1600"/>
              <a:t>4. </a:t>
            </a:r>
            <a:r>
              <a:rPr lang="zh-CN" altLang="en-US" sz="1600"/>
              <a:t>创新印象：全文抄原文开头或段首句。</a:t>
            </a:r>
            <a:endParaRPr lang="zh-CN" altLang="en-US" sz="1600"/>
          </a:p>
          <a:p>
            <a:pPr marL="285750" indent="-285750" algn="l">
              <a:buClrTx/>
              <a:buSzTx/>
              <a:buFont typeface="Wingdings" panose="05000000000000000000" charset="0"/>
              <a:buChar char="Ø"/>
            </a:pPr>
            <a:r>
              <a:rPr lang="zh-CN" altLang="en-US" sz="1600" b="1">
                <a:solidFill>
                  <a:srgbClr val="C00000"/>
                </a:solidFill>
              </a:rPr>
              <a:t>六、0 分</a:t>
            </a:r>
            <a:endParaRPr lang="zh-CN" altLang="en-US" sz="1600" b="1">
              <a:solidFill>
                <a:srgbClr val="C00000"/>
              </a:solidFill>
            </a:endParaRPr>
          </a:p>
          <a:p>
            <a:r>
              <a:rPr lang="zh-CN" altLang="en-US" sz="1600"/>
              <a:t>未作答；或＜</a:t>
            </a:r>
            <a:r>
              <a:rPr lang="en-US" altLang="zh-CN" sz="1600"/>
              <a:t>10 </a:t>
            </a:r>
            <a:r>
              <a:rPr lang="zh-CN" altLang="en-US" sz="1600"/>
              <a:t>个孤立单词；或所写与题目完全无关。</a:t>
            </a:r>
            <a:endParaRPr lang="zh-CN" altLang="en-US" sz="1600"/>
          </a:p>
          <a:p>
            <a:endParaRPr lang="zh-CN" altLang="en-US" sz="1600"/>
          </a:p>
          <a:p>
            <a:endParaRPr lang="zh-CN" altLang="en-US" sz="1600"/>
          </a:p>
        </p:txBody>
      </p:sp>
      <p:pic>
        <p:nvPicPr>
          <p:cNvPr id="13" name="图片 12"/>
          <p:cNvPicPr>
            <a:picLocks noChangeAspect="1"/>
          </p:cNvPicPr>
          <p:nvPr/>
        </p:nvPicPr>
        <p:blipFill>
          <a:blip r:embed="rId5"/>
          <a:srcRect/>
          <a:stretch>
            <a:fillRect/>
          </a:stretch>
        </p:blipFill>
        <p:spPr>
          <a:xfrm>
            <a:off x="8110855" y="1571625"/>
            <a:ext cx="4002405" cy="2128520"/>
          </a:xfrm>
          <a:prstGeom prst="rect">
            <a:avLst/>
          </a:prstGeom>
        </p:spPr>
      </p:pic>
      <p:pic>
        <p:nvPicPr>
          <p:cNvPr id="14" name="图片 13"/>
          <p:cNvPicPr/>
          <p:nvPr/>
        </p:nvPicPr>
        <p:blipFill>
          <a:blip r:embed="rId6"/>
          <a:stretch>
            <a:fillRect/>
          </a:stretch>
        </p:blipFill>
        <p:spPr>
          <a:xfrm>
            <a:off x="8984615" y="5798820"/>
            <a:ext cx="3182620" cy="459740"/>
          </a:xfrm>
          <a:prstGeom prst="rect">
            <a:avLst/>
          </a:prstGeom>
        </p:spPr>
      </p:pic>
      <p:pic>
        <p:nvPicPr>
          <p:cNvPr id="17" name="图片 16"/>
          <p:cNvPicPr/>
          <p:nvPr/>
        </p:nvPicPr>
        <p:blipFill>
          <a:blip r:embed="rId7"/>
          <a:stretch>
            <a:fillRect/>
          </a:stretch>
        </p:blipFill>
        <p:spPr>
          <a:xfrm flipH="1">
            <a:off x="5491480" y="6146800"/>
            <a:ext cx="6729095" cy="666750"/>
          </a:xfrm>
          <a:prstGeom prst="rect">
            <a:avLst/>
          </a:prstGeom>
        </p:spPr>
      </p:pic>
      <p:pic>
        <p:nvPicPr>
          <p:cNvPr id="18" name="图片 17"/>
          <p:cNvPicPr/>
          <p:nvPr/>
        </p:nvPicPr>
        <p:blipFill>
          <a:blip r:embed="rId8">
            <a:clrChange>
              <a:clrFrom>
                <a:srgbClr val="010101">
                  <a:alpha val="9412"/>
                </a:srgbClr>
              </a:clrFrom>
              <a:clrTo>
                <a:srgbClr val="010101">
                  <a:alpha val="9412"/>
                  <a:alpha val="0"/>
                </a:srgbClr>
              </a:clrTo>
            </a:clrChange>
          </a:blip>
          <a:srcRect l="-18600" t="-1129" r="-7800"/>
          <a:stretch>
            <a:fillRect/>
          </a:stretch>
        </p:blipFill>
        <p:spPr>
          <a:xfrm>
            <a:off x="6974840" y="1474470"/>
            <a:ext cx="2407920" cy="2103755"/>
          </a:xfrm>
          <a:prstGeom prst="ellipse">
            <a:avLst/>
          </a:prstGeom>
        </p:spPr>
      </p:pic>
      <p:pic>
        <p:nvPicPr>
          <p:cNvPr id="19" name="图片 18"/>
          <p:cNvPicPr/>
          <p:nvPr/>
        </p:nvPicPr>
        <p:blipFill>
          <a:blip r:embed="rId6"/>
          <a:stretch>
            <a:fillRect/>
          </a:stretch>
        </p:blipFill>
        <p:spPr>
          <a:xfrm>
            <a:off x="5801995" y="5798820"/>
            <a:ext cx="3182620" cy="459740"/>
          </a:xfrm>
          <a:prstGeom prst="rect">
            <a:avLst/>
          </a:prstGeom>
        </p:spPr>
      </p:pic>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1"/>
          <a:stretch>
            <a:fillRect/>
          </a:stretch>
        </p:blipFill>
        <p:spPr>
          <a:xfrm>
            <a:off x="240348" y="6670358"/>
            <a:ext cx="542925" cy="200025"/>
          </a:xfrm>
          <a:prstGeom prst="rect">
            <a:avLst/>
          </a:prstGeom>
        </p:spPr>
      </p:pic>
      <p:pic>
        <p:nvPicPr>
          <p:cNvPr id="9" name="图片 8"/>
          <p:cNvPicPr>
            <a:picLocks noChangeAspect="1"/>
          </p:cNvPicPr>
          <p:nvPr/>
        </p:nvPicPr>
        <p:blipFill>
          <a:blip r:embed="rId2">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3"/>
          <a:stretch>
            <a:fillRect/>
          </a:stretch>
        </p:blipFill>
        <p:spPr>
          <a:xfrm rot="20700000" flipH="1">
            <a:off x="-90170" y="-229870"/>
            <a:ext cx="904875" cy="954405"/>
          </a:xfrm>
          <a:prstGeom prst="rect">
            <a:avLst/>
          </a:prstGeom>
        </p:spPr>
      </p:pic>
      <p:sp>
        <p:nvSpPr>
          <p:cNvPr id="16" name="文本框 15"/>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7" name="出自【趣你的PPT】(微信:qunideppt)：最优质的PPT资源库"/>
          <p:cNvSpPr txBox="1"/>
          <p:nvPr>
            <p:custDataLst>
              <p:tags r:id="rId4"/>
            </p:custDataLst>
          </p:nvPr>
        </p:nvSpPr>
        <p:spPr>
          <a:xfrm>
            <a:off x="1517650" y="132080"/>
            <a:ext cx="9156065" cy="542290"/>
          </a:xfrm>
          <a:prstGeom prst="rect">
            <a:avLst/>
          </a:prstGeom>
          <a:solidFill>
            <a:schemeClr val="bg1">
              <a:alpha val="73000"/>
            </a:schemeClr>
          </a:solidFill>
        </p:spPr>
        <p:txBody>
          <a:bodyPr wrap="square" rtlCol="0">
            <a:noAutofit/>
          </a:bodyPr>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AI</a:t>
            </a:r>
            <a:r>
              <a:rPr lang="zh-CN" altLang="en-US" sz="2400" b="1" dirty="0">
                <a:solidFill>
                  <a:srgbClr val="0070C0"/>
                </a:solidFill>
                <a:latin typeface="微软雅黑" panose="020B0503020204020204" charset="-122"/>
                <a:ea typeface="微软雅黑" panose="020B0503020204020204" charset="-122"/>
              </a:rPr>
              <a:t>赋能的听说读写综合素养提升</a:t>
            </a:r>
            <a:r>
              <a:rPr lang="zh-CN" altLang="en-US" sz="2400" b="1" baseline="-25000" dirty="0">
                <a:solidFill>
                  <a:srgbClr val="0070C0"/>
                </a:solidFill>
                <a:latin typeface="微软雅黑" panose="020B0503020204020204" charset="-122"/>
                <a:ea typeface="微软雅黑" panose="020B0503020204020204" charset="-122"/>
              </a:rPr>
              <a:t>（视频播放）</a:t>
            </a:r>
            <a:r>
              <a:rPr lang="zh-CN" altLang="en-US" sz="1600" b="1" dirty="0">
                <a:solidFill>
                  <a:srgbClr val="C00000"/>
                </a:solidFill>
                <a:latin typeface="微软雅黑" panose="020B0503020204020204" charset="-122"/>
                <a:ea typeface="微软雅黑" panose="020B0503020204020204" charset="-122"/>
              </a:rPr>
              <a:t>算法</a:t>
            </a:r>
            <a:r>
              <a:rPr lang="en-US" altLang="zh-CN" sz="1600" b="1" dirty="0">
                <a:solidFill>
                  <a:srgbClr val="C00000"/>
                </a:solidFill>
                <a:latin typeface="微软雅黑" panose="020B0503020204020204" charset="-122"/>
                <a:ea typeface="微软雅黑" panose="020B0503020204020204" charset="-122"/>
              </a:rPr>
              <a:t>+</a:t>
            </a:r>
            <a:r>
              <a:rPr lang="zh-CN" altLang="en-US" sz="1600" b="1" dirty="0">
                <a:solidFill>
                  <a:srgbClr val="C00000"/>
                </a:solidFill>
                <a:latin typeface="微软雅黑" panose="020B0503020204020204" charset="-122"/>
                <a:ea typeface="微软雅黑" panose="020B0503020204020204" charset="-122"/>
              </a:rPr>
              <a:t>心法，解开奶奶心中疙瘩</a:t>
            </a:r>
            <a:r>
              <a:rPr lang="zh-CN" altLang="en-US" sz="2400" b="1" dirty="0">
                <a:solidFill>
                  <a:srgbClr val="0070C0"/>
                </a:solidFill>
                <a:latin typeface="微软雅黑" panose="020B0503020204020204" charset="-122"/>
                <a:ea typeface="微软雅黑" panose="020B0503020204020204" charset="-122"/>
              </a:rPr>
              <a:t>：</a:t>
            </a:r>
            <a:endParaRPr lang="zh-CN" altLang="en-US" sz="2400" b="1" dirty="0">
              <a:solidFill>
                <a:srgbClr val="0070C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5"/>
          <a:stretch>
            <a:fillRect/>
          </a:stretch>
        </p:blipFill>
        <p:spPr>
          <a:xfrm>
            <a:off x="465455" y="946150"/>
            <a:ext cx="11449685" cy="5116195"/>
          </a:xfrm>
          <a:prstGeom prst="rect">
            <a:avLst/>
          </a:prstGeom>
        </p:spPr>
      </p:pic>
      <p:sp>
        <p:nvSpPr>
          <p:cNvPr id="5" name="文本框 4"/>
          <p:cNvSpPr txBox="1"/>
          <p:nvPr/>
        </p:nvSpPr>
        <p:spPr>
          <a:xfrm>
            <a:off x="5692775" y="6138545"/>
            <a:ext cx="1123950" cy="368300"/>
          </a:xfrm>
          <a:prstGeom prst="rect">
            <a:avLst/>
          </a:prstGeom>
          <a:noFill/>
        </p:spPr>
        <p:txBody>
          <a:bodyPr wrap="square" rtlCol="0">
            <a:spAutoFit/>
          </a:bodyPr>
          <a:p>
            <a:pPr algn="ctr"/>
            <a:r>
              <a:rPr lang="zh-CN" altLang="en-US" b="1"/>
              <a:t>视频</a:t>
            </a:r>
            <a:endParaRPr lang="zh-CN" altLang="en-US" b="1"/>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srcRect/>
          <a:stretch>
            <a:fillRect/>
          </a:stretch>
        </p:blipFill>
        <p:spPr>
          <a:xfrm>
            <a:off x="7107555" y="1427480"/>
            <a:ext cx="4988560" cy="5187315"/>
          </a:xfrm>
          <a:prstGeom prst="rect">
            <a:avLst/>
          </a:prstGeom>
        </p:spPr>
      </p:pic>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sp>
        <p:nvSpPr>
          <p:cNvPr id="3" name="出自【趣你的PPT】(微信:qunideppt)：最优质的PPT资源库"/>
          <p:cNvSpPr txBox="1"/>
          <p:nvPr>
            <p:custDataLst>
              <p:tags r:id="rId3"/>
            </p:custDataLst>
          </p:nvPr>
        </p:nvSpPr>
        <p:spPr>
          <a:xfrm>
            <a:off x="1461135" y="160020"/>
            <a:ext cx="8714740" cy="542290"/>
          </a:xfrm>
          <a:prstGeom prst="rect">
            <a:avLst/>
          </a:prstGeom>
          <a:noFill/>
        </p:spPr>
        <p:txBody>
          <a:bodyPr wrap="square" rtlCol="0">
            <a:noAutofit/>
          </a:bodyPr>
          <a:lstStyle/>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同话题作文：</a:t>
            </a:r>
            <a:r>
              <a:rPr lang="zh-CN" altLang="en-US" sz="2400" b="1" dirty="0">
                <a:solidFill>
                  <a:srgbClr val="C00000"/>
                </a:solidFill>
                <a:latin typeface="微软雅黑" panose="020B0503020204020204" charset="-122"/>
                <a:ea typeface="微软雅黑" panose="020B0503020204020204" charset="-122"/>
              </a:rPr>
              <a:t>数字时代的手工艺传承</a:t>
            </a:r>
            <a:r>
              <a:rPr lang="en-US" altLang="zh-CN" sz="2400" b="1" dirty="0">
                <a:solidFill>
                  <a:srgbClr val="C00000"/>
                </a:solidFill>
                <a:latin typeface="微软雅黑" panose="020B0503020204020204" charset="-122"/>
                <a:ea typeface="微软雅黑" panose="020B0503020204020204" charset="-122"/>
              </a:rPr>
              <a:t> </a:t>
            </a:r>
            <a:r>
              <a:rPr lang="en-US" altLang="zh-CN" sz="2400" b="1" baseline="30000" dirty="0">
                <a:solidFill>
                  <a:srgbClr val="C00000"/>
                </a:solidFill>
                <a:latin typeface="微软雅黑" panose="020B0503020204020204" charset="-122"/>
                <a:ea typeface="微软雅黑" panose="020B0503020204020204" charset="-122"/>
              </a:rPr>
              <a:t>+</a:t>
            </a:r>
            <a:r>
              <a:rPr lang="zh-CN" altLang="en-US" sz="2400" b="1" baseline="30000" dirty="0">
                <a:solidFill>
                  <a:srgbClr val="C00000"/>
                </a:solidFill>
                <a:latin typeface="微软雅黑" panose="020B0503020204020204" charset="-122"/>
                <a:ea typeface="微软雅黑" panose="020B0503020204020204" charset="-122"/>
              </a:rPr>
              <a:t>工匠精神</a:t>
            </a:r>
            <a:r>
              <a:rPr lang="en-US" altLang="zh-CN" sz="2400" b="1" baseline="30000" dirty="0">
                <a:solidFill>
                  <a:srgbClr val="C00000"/>
                </a:solidFill>
                <a:latin typeface="微软雅黑" panose="020B0503020204020204" charset="-122"/>
                <a:ea typeface="微软雅黑" panose="020B0503020204020204" charset="-122"/>
              </a:rPr>
              <a:t>+</a:t>
            </a:r>
            <a:r>
              <a:rPr lang="zh-CN" altLang="en-US" sz="2400" b="1" baseline="30000" dirty="0">
                <a:solidFill>
                  <a:srgbClr val="C00000"/>
                </a:solidFill>
                <a:latin typeface="微软雅黑" panose="020B0503020204020204" charset="-122"/>
                <a:ea typeface="微软雅黑" panose="020B0503020204020204" charset="-122"/>
              </a:rPr>
              <a:t>讲好传统故事</a:t>
            </a:r>
            <a:endParaRPr lang="zh-CN" altLang="en-US" sz="2400" b="1" baseline="30000" dirty="0">
              <a:solidFill>
                <a:srgbClr val="C00000"/>
              </a:solidFill>
              <a:latin typeface="微软雅黑" panose="020B0503020204020204" charset="-122"/>
              <a:ea typeface="微软雅黑" panose="020B0503020204020204" charset="-122"/>
            </a:endParaRPr>
          </a:p>
        </p:txBody>
      </p:sp>
      <p:sp>
        <p:nvSpPr>
          <p:cNvPr id="16" name="文本框 15"/>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4"/>
          <a:stretch>
            <a:fillRect/>
          </a:stretch>
        </p:blipFill>
        <p:spPr>
          <a:xfrm>
            <a:off x="158750" y="845820"/>
            <a:ext cx="6722745" cy="5721350"/>
          </a:xfrm>
          <a:prstGeom prst="rect">
            <a:avLst/>
          </a:prstGeom>
        </p:spPr>
      </p:pic>
      <p:sp>
        <p:nvSpPr>
          <p:cNvPr id="7" name="文本框 6"/>
          <p:cNvSpPr txBox="1"/>
          <p:nvPr/>
        </p:nvSpPr>
        <p:spPr>
          <a:xfrm>
            <a:off x="7033260" y="774700"/>
            <a:ext cx="5080000" cy="5793105"/>
          </a:xfrm>
          <a:prstGeom prst="rect">
            <a:avLst/>
          </a:prstGeom>
          <a:ln>
            <a:solidFill>
              <a:schemeClr val="accent1"/>
            </a:solidFill>
          </a:ln>
        </p:spPr>
        <p:txBody>
          <a:bodyPr>
            <a:noAutofit/>
          </a:bodyPr>
          <a:p>
            <a:pPr marL="0" indent="0" algn="just" defTabSz="266700">
              <a:lnSpc>
                <a:spcPts val="1900"/>
              </a:lnSpc>
              <a:spcBef>
                <a:spcPts val="0"/>
              </a:spcBef>
              <a:spcAft>
                <a:spcPts val="0"/>
              </a:spcAft>
            </a:pPr>
            <a:r>
              <a:rPr lang="zh-CN" altLang="en-US" b="1" i="0">
                <a:latin typeface="黑体" panose="02010609060101010101" charset="-122"/>
                <a:ea typeface="黑体" panose="02010609060101010101" charset="-122"/>
              </a:rPr>
              <a:t>参考范文：</a:t>
            </a:r>
            <a:r>
              <a:rPr lang="zh-CN" altLang="en-US" sz="1600" b="1" i="0">
                <a:latin typeface="黑体" panose="02010609060101010101" charset="-122"/>
                <a:ea typeface="黑体" panose="02010609060101010101" charset="-122"/>
              </a:rPr>
              <a:t>（与原文协同性最好的范文，文学性强，主题突出，续文中的原文词汇复现率最高的一篇好文）</a:t>
            </a:r>
            <a:endParaRPr lang="zh-CN" altLang="en-US" sz="1600" b="1" i="0">
              <a:latin typeface="黑体" panose="02010609060101010101" charset="-122"/>
              <a:ea typeface="黑体" panose="02010609060101010101" charset="-122"/>
            </a:endParaRPr>
          </a:p>
          <a:p>
            <a:pPr indent="400050" algn="just" defTabSz="266700" fontAlgn="auto">
              <a:lnSpc>
                <a:spcPts val="2500"/>
              </a:lnSpc>
              <a:spcBef>
                <a:spcPts val="0"/>
              </a:spcBef>
              <a:spcAft>
                <a:spcPts val="0"/>
              </a:spcAft>
            </a:pPr>
            <a:endParaRPr lang="en-US" altLang="zh-CN" b="0" i="0">
              <a:latin typeface="Times New Roman" panose="02020603050405020304"/>
              <a:ea typeface="Times New Roman" panose="02020603050405020304"/>
            </a:endParaRPr>
          </a:p>
        </p:txBody>
      </p:sp>
      <p:pic>
        <p:nvPicPr>
          <p:cNvPr id="11" name="图片 10"/>
          <p:cNvPicPr>
            <a:picLocks noChangeAspect="1"/>
          </p:cNvPicPr>
          <p:nvPr/>
        </p:nvPicPr>
        <p:blipFill>
          <a:blip r:embed="rId5"/>
          <a:srcRect/>
          <a:stretch>
            <a:fillRect/>
          </a:stretch>
        </p:blipFill>
        <p:spPr>
          <a:xfrm>
            <a:off x="82550" y="0"/>
            <a:ext cx="1434465" cy="750570"/>
          </a:xfrm>
          <a:prstGeom prst="rect">
            <a:avLst/>
          </a:prstGeom>
        </p:spPr>
      </p:pic>
      <p:sp>
        <p:nvSpPr>
          <p:cNvPr id="13" name="文本框 12"/>
          <p:cNvSpPr txBox="1"/>
          <p:nvPr/>
        </p:nvSpPr>
        <p:spPr>
          <a:xfrm>
            <a:off x="7091045" y="1393825"/>
            <a:ext cx="5005705" cy="5220970"/>
          </a:xfrm>
          <a:prstGeom prst="rect">
            <a:avLst/>
          </a:prstGeom>
          <a:solidFill>
            <a:schemeClr val="bg1">
              <a:alpha val="89000"/>
            </a:schemeClr>
          </a:solidFill>
        </p:spPr>
        <p:txBody>
          <a:bodyPr wrap="square" rtlCol="0" anchor="t">
            <a:spAutoFit/>
          </a:bodyPr>
          <a:p>
            <a:pPr indent="400050" algn="just" defTabSz="266700">
              <a:lnSpc>
                <a:spcPts val="2500"/>
              </a:lnSpc>
              <a:spcBef>
                <a:spcPts val="0"/>
              </a:spcBef>
              <a:spcAft>
                <a:spcPts val="0"/>
              </a:spcAft>
            </a:pPr>
            <a:r>
              <a:rPr lang="en-US" altLang="zh-CN" i="1">
                <a:latin typeface="Times New Roman" panose="02020603050405020304"/>
                <a:ea typeface="宋体" panose="02010600030101010101" pitchFamily="2" charset="-122"/>
                <a:sym typeface="+mn-ea"/>
              </a:rPr>
              <a:t>The next morning, Clara uploaded a new video.</a:t>
            </a:r>
            <a:r>
              <a:rPr lang="en-US" altLang="zh-CN">
                <a:latin typeface="Times New Roman" panose="02020603050405020304"/>
                <a:ea typeface="宋体" panose="02010600030101010101" pitchFamily="2" charset="-122"/>
                <a:sym typeface="+mn-ea"/>
              </a:rPr>
              <a:t> This time, her </a:t>
            </a:r>
            <a:r>
              <a:rPr lang="en-US" altLang="zh-CN" b="1" u="sng">
                <a:latin typeface="Times New Roman" panose="02020603050405020304"/>
                <a:ea typeface="宋体" panose="02010600030101010101" pitchFamily="2" charset="-122"/>
                <a:sym typeface="+mn-ea"/>
              </a:rPr>
              <a:t>camera</a:t>
            </a:r>
            <a:r>
              <a:rPr lang="en-US" altLang="zh-CN">
                <a:latin typeface="Times New Roman" panose="02020603050405020304"/>
                <a:ea typeface="宋体" panose="02010600030101010101" pitchFamily="2" charset="-122"/>
                <a:sym typeface="+mn-ea"/>
              </a:rPr>
              <a:t> swept across </a:t>
            </a:r>
            <a:r>
              <a:rPr lang="en-US" altLang="zh-CN" b="1" u="sng">
                <a:latin typeface="Times New Roman" panose="02020603050405020304"/>
                <a:ea typeface="宋体" panose="02010600030101010101" pitchFamily="2" charset="-122"/>
                <a:sym typeface="+mn-ea"/>
              </a:rPr>
              <a:t>the leathe</a:t>
            </a:r>
            <a:r>
              <a:rPr lang="en-US" altLang="zh-CN">
                <a:latin typeface="Times New Roman" panose="02020603050405020304"/>
                <a:ea typeface="宋体" panose="02010600030101010101" pitchFamily="2" charset="-122"/>
                <a:sym typeface="+mn-ea"/>
              </a:rPr>
              <a:t>r</a:t>
            </a:r>
            <a:r>
              <a:rPr lang="en-US" altLang="zh-CN" b="1" u="sng">
                <a:latin typeface="Times New Roman" panose="02020603050405020304"/>
                <a:ea typeface="宋体" panose="02010600030101010101" pitchFamily="2" charset="-122"/>
                <a:sym typeface="+mn-ea"/>
              </a:rPr>
              <a:t> album's sketches</a:t>
            </a:r>
            <a:r>
              <a:rPr lang="en-US" altLang="zh-CN">
                <a:latin typeface="Times New Roman" panose="02020603050405020304"/>
                <a:ea typeface="宋体" panose="02010600030101010101" pitchFamily="2" charset="-122"/>
                <a:sym typeface="+mn-ea"/>
              </a:rPr>
              <a:t> of </a:t>
            </a:r>
            <a:r>
              <a:rPr lang="en-US" altLang="zh-CN" b="1" u="sng">
                <a:latin typeface="Times New Roman" panose="02020603050405020304"/>
                <a:ea typeface="宋体" panose="02010600030101010101" pitchFamily="2" charset="-122"/>
                <a:sym typeface="+mn-ea"/>
              </a:rPr>
              <a:t>Timmy's curved spoon</a:t>
            </a:r>
            <a:r>
              <a:rPr lang="en-US" altLang="zh-CN">
                <a:latin typeface="Times New Roman" panose="02020603050405020304"/>
                <a:ea typeface="宋体" panose="02010600030101010101" pitchFamily="2" charset="-122"/>
                <a:sym typeface="+mn-ea"/>
              </a:rPr>
              <a:t> and lingered on </a:t>
            </a:r>
            <a:r>
              <a:rPr lang="en-US" altLang="zh-CN" b="1" u="sng">
                <a:latin typeface="Times New Roman" panose="02020603050405020304"/>
                <a:ea typeface="宋体" panose="02010600030101010101" pitchFamily="2" charset="-122"/>
                <a:sym typeface="+mn-ea"/>
              </a:rPr>
              <a:t>a yellowed newspaper </a:t>
            </a:r>
            <a:r>
              <a:rPr lang="en-US" altLang="zh-CN">
                <a:latin typeface="Times New Roman" panose="02020603050405020304"/>
                <a:ea typeface="宋体" panose="02010600030101010101" pitchFamily="2" charset="-122"/>
                <a:sym typeface="+mn-ea"/>
              </a:rPr>
              <a:t>clipping featuring his iconic </a:t>
            </a:r>
            <a:r>
              <a:rPr lang="en-US" altLang="zh-CN" b="1" u="sng">
                <a:latin typeface="Times New Roman" panose="02020603050405020304"/>
                <a:ea typeface="宋体" panose="02010600030101010101" pitchFamily="2" charset="-122"/>
                <a:sym typeface="+mn-ea"/>
              </a:rPr>
              <a:t>stairs</a:t>
            </a:r>
            <a:r>
              <a:rPr lang="en-US" altLang="zh-CN">
                <a:latin typeface="Times New Roman" panose="02020603050405020304"/>
                <a:ea typeface="宋体" panose="02010600030101010101" pitchFamily="2" charset="-122"/>
                <a:sym typeface="+mn-ea"/>
              </a:rPr>
              <a:t>. As Grandfather narrated their</a:t>
            </a:r>
            <a:r>
              <a:rPr lang="en-US" altLang="zh-CN" b="1" u="sng">
                <a:latin typeface="Times New Roman" panose="02020603050405020304"/>
                <a:ea typeface="宋体" panose="02010600030101010101" pitchFamily="2" charset="-122"/>
                <a:sym typeface="+mn-ea"/>
              </a:rPr>
              <a:t> story</a:t>
            </a:r>
            <a:r>
              <a:rPr lang="en-US" altLang="zh-CN">
                <a:latin typeface="Times New Roman" panose="02020603050405020304"/>
                <a:ea typeface="宋体" panose="02010600030101010101" pitchFamily="2" charset="-122"/>
                <a:sym typeface="+mn-ea"/>
              </a:rPr>
              <a:t>, she zoomed in on his </a:t>
            </a:r>
            <a:r>
              <a:rPr lang="en-US" altLang="zh-CN" b="1" u="sng">
                <a:latin typeface="Times New Roman" panose="02020603050405020304"/>
                <a:ea typeface="宋体" panose="02010600030101010101" pitchFamily="2" charset="-122"/>
                <a:sym typeface="+mn-ea"/>
              </a:rPr>
              <a:t>hands</a:t>
            </a:r>
            <a:r>
              <a:rPr lang="en-US" altLang="zh-CN">
                <a:latin typeface="Times New Roman" panose="02020603050405020304"/>
                <a:ea typeface="宋体" panose="02010600030101010101" pitchFamily="2" charset="-122"/>
                <a:sym typeface="+mn-ea"/>
              </a:rPr>
              <a:t> - </a:t>
            </a:r>
            <a:r>
              <a:rPr lang="en-US" altLang="zh-CN" b="1" u="sng">
                <a:latin typeface="Times New Roman" panose="02020603050405020304"/>
                <a:ea typeface="Times New Roman" panose="02020603050405020304"/>
                <a:sym typeface="+mn-ea"/>
              </a:rPr>
              <a:t>rough</a:t>
            </a:r>
            <a:r>
              <a:rPr lang="en-US" altLang="zh-CN" b="1" u="sng">
                <a:latin typeface="Times New Roman" panose="02020603050405020304"/>
                <a:ea typeface="宋体" panose="02010600030101010101" pitchFamily="2" charset="-122"/>
                <a:sym typeface="+mn-ea"/>
              </a:rPr>
              <a:t> </a:t>
            </a:r>
            <a:r>
              <a:rPr lang="en-US" altLang="zh-CN">
                <a:latin typeface="Times New Roman" panose="02020603050405020304"/>
                <a:ea typeface="宋体" panose="02010600030101010101" pitchFamily="2" charset="-122"/>
                <a:sym typeface="+mn-ea"/>
              </a:rPr>
              <a:t>yet steady - shaping </a:t>
            </a:r>
            <a:r>
              <a:rPr lang="en-US" altLang="zh-CN" b="1" u="sng">
                <a:latin typeface="Times New Roman" panose="02020603050405020304"/>
                <a:ea typeface="宋体" panose="02010600030101010101" pitchFamily="2" charset="-122"/>
                <a:sym typeface="+mn-ea"/>
              </a:rPr>
              <a:t>a piece of wood</a:t>
            </a:r>
            <a:r>
              <a:rPr lang="en-US" altLang="zh-CN">
                <a:latin typeface="Times New Roman" panose="02020603050405020304"/>
                <a:ea typeface="宋体" panose="02010600030101010101" pitchFamily="2" charset="-122"/>
                <a:sym typeface="+mn-ea"/>
              </a:rPr>
              <a:t> into art. The </a:t>
            </a:r>
            <a:r>
              <a:rPr lang="en-US" altLang="zh-CN" b="1" u="sng">
                <a:latin typeface="Times New Roman" panose="02020603050405020304"/>
                <a:ea typeface="宋体" panose="02010600030101010101" pitchFamily="2" charset="-122"/>
                <a:sym typeface="+mn-ea"/>
              </a:rPr>
              <a:t>video</a:t>
            </a:r>
            <a:r>
              <a:rPr lang="en-US" altLang="zh-CN">
                <a:latin typeface="Times New Roman" panose="02020603050405020304"/>
                <a:ea typeface="宋体" panose="02010600030101010101" pitchFamily="2" charset="-122"/>
                <a:sym typeface="+mn-ea"/>
              </a:rPr>
              <a:t> ended with his voice, “</a:t>
            </a:r>
            <a:r>
              <a:rPr lang="en-US" altLang="zh-CN" b="1" u="sng">
                <a:latin typeface="Times New Roman" panose="02020603050405020304"/>
                <a:ea typeface="宋体" panose="02010600030101010101" pitchFamily="2" charset="-122"/>
                <a:sym typeface="+mn-ea"/>
              </a:rPr>
              <a:t>Hands remember stories machines forget.</a:t>
            </a:r>
            <a:r>
              <a:rPr lang="en-US" altLang="zh-CN">
                <a:latin typeface="Times New Roman" panose="02020603050405020304"/>
                <a:ea typeface="宋体" panose="02010600030101010101" pitchFamily="2" charset="-122"/>
                <a:sym typeface="+mn-ea"/>
              </a:rPr>
              <a:t>” By noon, </a:t>
            </a:r>
            <a:r>
              <a:rPr lang="en-US" altLang="zh-CN" b="1" u="sng">
                <a:latin typeface="Times New Roman" panose="02020603050405020304"/>
                <a:ea typeface="宋体" panose="02010600030101010101" pitchFamily="2" charset="-122"/>
                <a:sym typeface="+mn-ea"/>
              </a:rPr>
              <a:t>comments</a:t>
            </a:r>
            <a:r>
              <a:rPr lang="en-US" altLang="zh-CN">
                <a:latin typeface="Times New Roman" panose="02020603050405020304"/>
                <a:ea typeface="宋体" panose="02010600030101010101" pitchFamily="2" charset="-122"/>
                <a:sym typeface="+mn-ea"/>
              </a:rPr>
              <a:t> exploded, “Hands of a legend!” “</a:t>
            </a:r>
            <a:r>
              <a:rPr lang="en-US" altLang="zh-CN">
                <a:latin typeface="Times New Roman" panose="02020603050405020304"/>
                <a:ea typeface="Times New Roman" panose="02020603050405020304"/>
                <a:sym typeface="+mn-ea"/>
              </a:rPr>
              <a:t>Need this magic in my home!</a:t>
            </a:r>
            <a:r>
              <a:rPr lang="en-US" altLang="zh-CN">
                <a:latin typeface="Times New Roman" panose="02020603050405020304"/>
                <a:ea typeface="宋体" panose="02010600030101010101" pitchFamily="2" charset="-122"/>
                <a:sym typeface="+mn-ea"/>
              </a:rPr>
              <a:t>” </a:t>
            </a:r>
            <a:r>
              <a:rPr lang="en-US" altLang="zh-CN" b="1" u="sng">
                <a:latin typeface="Times New Roman" panose="02020603050405020304"/>
                <a:ea typeface="Times New Roman" panose="02020603050405020304"/>
                <a:sym typeface="+mn-ea"/>
              </a:rPr>
              <a:t>Shares</a:t>
            </a:r>
            <a:r>
              <a:rPr lang="en-US" altLang="zh-CN">
                <a:latin typeface="Times New Roman" panose="02020603050405020304"/>
                <a:ea typeface="宋体" panose="02010600030101010101" pitchFamily="2" charset="-122"/>
                <a:sym typeface="+mn-ea"/>
              </a:rPr>
              <a:t> </a:t>
            </a:r>
            <a:r>
              <a:rPr lang="en-US" altLang="zh-CN">
                <a:latin typeface="Times New Roman" panose="02020603050405020304"/>
                <a:ea typeface="Times New Roman" panose="02020603050405020304"/>
                <a:sym typeface="+mn-ea"/>
              </a:rPr>
              <a:t>of the </a:t>
            </a:r>
            <a:r>
              <a:rPr lang="en-US" altLang="zh-CN" b="1" u="sng">
                <a:latin typeface="Times New Roman" panose="02020603050405020304"/>
                <a:ea typeface="Times New Roman" panose="02020603050405020304"/>
                <a:sym typeface="+mn-ea"/>
              </a:rPr>
              <a:t>video</a:t>
            </a:r>
            <a:r>
              <a:rPr lang="en-US" altLang="zh-CN">
                <a:latin typeface="Times New Roman" panose="02020603050405020304"/>
                <a:ea typeface="宋体" panose="02010600030101010101" pitchFamily="2" charset="-122"/>
                <a:sym typeface="+mn-ea"/>
              </a:rPr>
              <a:t> </a:t>
            </a:r>
            <a:r>
              <a:rPr lang="en-US" altLang="zh-CN">
                <a:latin typeface="Times New Roman" panose="02020603050405020304"/>
                <a:ea typeface="Times New Roman" panose="02020603050405020304"/>
                <a:sym typeface="+mn-ea"/>
              </a:rPr>
              <a:t>skyrocketed. Amid the flood of praise, Clara spotted a message,</a:t>
            </a:r>
            <a:r>
              <a:rPr lang="en-US" altLang="zh-CN">
                <a:latin typeface="Times New Roman" panose="02020603050405020304"/>
                <a:ea typeface="宋体" panose="02010600030101010101" pitchFamily="2" charset="-122"/>
                <a:sym typeface="+mn-ea"/>
              </a:rPr>
              <a:t>“</a:t>
            </a:r>
            <a:r>
              <a:rPr lang="en-US" altLang="zh-CN">
                <a:latin typeface="Times New Roman" panose="02020603050405020304"/>
                <a:ea typeface="Times New Roman" panose="02020603050405020304"/>
                <a:sym typeface="+mn-ea"/>
              </a:rPr>
              <a:t>I'm coming to see you soon, Master - back to where the magic began!</a:t>
            </a:r>
            <a:r>
              <a:rPr lang="en-US" altLang="zh-CN">
                <a:latin typeface="Times New Roman" panose="02020603050405020304"/>
                <a:ea typeface="宋体" panose="02010600030101010101" pitchFamily="2" charset="-122"/>
                <a:sym typeface="+mn-ea"/>
              </a:rPr>
              <a:t>” </a:t>
            </a:r>
            <a:r>
              <a:rPr lang="en-US" altLang="zh-CN">
                <a:latin typeface="Times New Roman" panose="02020603050405020304"/>
                <a:ea typeface="Times New Roman" panose="02020603050405020304"/>
                <a:sym typeface="+mn-ea"/>
              </a:rPr>
              <a:t>Her eyes widened at </a:t>
            </a:r>
            <a:r>
              <a:rPr lang="en-US" altLang="zh-CN" b="1" u="sng">
                <a:latin typeface="Times New Roman" panose="02020603050405020304"/>
                <a:ea typeface="Times New Roman" panose="02020603050405020304"/>
                <a:sym typeface="+mn-ea"/>
              </a:rPr>
              <a:t>Timmy</a:t>
            </a:r>
            <a:r>
              <a:rPr lang="en-US" altLang="zh-CN" b="1" u="sng">
                <a:latin typeface="Times New Roman" panose="02020603050405020304"/>
                <a:ea typeface="宋体" panose="02010600030101010101" pitchFamily="2" charset="-122"/>
                <a:sym typeface="+mn-ea"/>
              </a:rPr>
              <a:t>’</a:t>
            </a:r>
            <a:r>
              <a:rPr lang="en-US" altLang="zh-CN" b="1" u="sng">
                <a:latin typeface="Times New Roman" panose="02020603050405020304"/>
                <a:ea typeface="Times New Roman" panose="02020603050405020304"/>
                <a:sym typeface="+mn-ea"/>
              </a:rPr>
              <a:t>s</a:t>
            </a:r>
            <a:r>
              <a:rPr lang="en-US" altLang="zh-CN">
                <a:latin typeface="Times New Roman" panose="02020603050405020304"/>
                <a:ea typeface="宋体" panose="02010600030101010101" pitchFamily="2" charset="-122"/>
                <a:sym typeface="+mn-ea"/>
              </a:rPr>
              <a:t> </a:t>
            </a:r>
            <a:r>
              <a:rPr lang="en-US" altLang="zh-CN">
                <a:latin typeface="Times New Roman" panose="02020603050405020304"/>
                <a:ea typeface="Times New Roman" panose="02020603050405020304"/>
                <a:sym typeface="+mn-ea"/>
              </a:rPr>
              <a:t>profile picture which just matched the same </a:t>
            </a:r>
            <a:r>
              <a:rPr lang="en-US" altLang="zh-CN" b="1" u="sng">
                <a:latin typeface="Times New Roman" panose="02020603050405020304"/>
                <a:ea typeface="Times New Roman" panose="02020603050405020304"/>
                <a:sym typeface="+mn-ea"/>
              </a:rPr>
              <a:t>grin</a:t>
            </a:r>
            <a:r>
              <a:rPr lang="en-US" altLang="zh-CN">
                <a:latin typeface="Times New Roman" panose="02020603050405020304"/>
                <a:ea typeface="宋体" panose="02010600030101010101" pitchFamily="2" charset="-122"/>
                <a:sym typeface="+mn-ea"/>
              </a:rPr>
              <a:t> </a:t>
            </a:r>
            <a:r>
              <a:rPr lang="en-US" altLang="zh-CN">
                <a:latin typeface="Times New Roman" panose="02020603050405020304"/>
                <a:ea typeface="Times New Roman" panose="02020603050405020304"/>
                <a:sym typeface="+mn-ea"/>
              </a:rPr>
              <a:t>from that faded </a:t>
            </a:r>
            <a:r>
              <a:rPr lang="en-US" altLang="zh-CN" b="1" u="sng">
                <a:latin typeface="Times New Roman" panose="02020603050405020304"/>
                <a:ea typeface="Times New Roman" panose="02020603050405020304"/>
                <a:sym typeface="+mn-ea"/>
              </a:rPr>
              <a:t>photo</a:t>
            </a:r>
            <a:r>
              <a:rPr lang="en-US" altLang="zh-CN">
                <a:latin typeface="Times New Roman" panose="02020603050405020304"/>
                <a:ea typeface="Times New Roman" panose="02020603050405020304"/>
                <a:sym typeface="+mn-ea"/>
              </a:rPr>
              <a:t>.</a:t>
            </a:r>
            <a:endParaRPr lang="en-US" altLang="zh-CN">
              <a:latin typeface="Times New Roman" panose="02020603050405020304"/>
              <a:ea typeface="Times New Roman" panose="02020603050405020304"/>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1"/>
          <a:stretch>
            <a:fillRect/>
          </a:stretch>
        </p:blipFill>
        <p:spPr>
          <a:xfrm>
            <a:off x="240348" y="6670358"/>
            <a:ext cx="542925" cy="200025"/>
          </a:xfrm>
          <a:prstGeom prst="rect">
            <a:avLst/>
          </a:prstGeom>
        </p:spPr>
      </p:pic>
      <p:sp>
        <p:nvSpPr>
          <p:cNvPr id="3" name="出自【趣你的PPT】(微信:qunideppt)：最优质的PPT资源库"/>
          <p:cNvSpPr txBox="1"/>
          <p:nvPr>
            <p:custDataLst>
              <p:tags r:id="rId2"/>
            </p:custDataLst>
          </p:nvPr>
        </p:nvSpPr>
        <p:spPr>
          <a:xfrm>
            <a:off x="1461135" y="160020"/>
            <a:ext cx="8714740" cy="542290"/>
          </a:xfrm>
          <a:prstGeom prst="rect">
            <a:avLst/>
          </a:prstGeom>
          <a:noFill/>
        </p:spPr>
        <p:txBody>
          <a:bodyPr wrap="square" rtlCol="0">
            <a:noAutofit/>
          </a:bodyPr>
          <a:lstStyle/>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同话题作文：</a:t>
            </a:r>
            <a:r>
              <a:rPr lang="zh-CN" altLang="en-US" sz="2400" b="1" dirty="0">
                <a:solidFill>
                  <a:srgbClr val="C00000"/>
                </a:solidFill>
                <a:latin typeface="微软雅黑" panose="020B0503020204020204" charset="-122"/>
                <a:ea typeface="微软雅黑" panose="020B0503020204020204" charset="-122"/>
              </a:rPr>
              <a:t>数字时代的手工艺传承</a:t>
            </a:r>
            <a:r>
              <a:rPr lang="en-US" altLang="zh-CN" sz="2400" b="1" dirty="0">
                <a:solidFill>
                  <a:srgbClr val="C00000"/>
                </a:solidFill>
                <a:latin typeface="微软雅黑" panose="020B0503020204020204" charset="-122"/>
                <a:ea typeface="微软雅黑" panose="020B0503020204020204" charset="-122"/>
              </a:rPr>
              <a:t> </a:t>
            </a:r>
            <a:r>
              <a:rPr lang="en-US" altLang="zh-CN" sz="2400" b="1" baseline="30000" dirty="0">
                <a:solidFill>
                  <a:srgbClr val="C00000"/>
                </a:solidFill>
                <a:latin typeface="微软雅黑" panose="020B0503020204020204" charset="-122"/>
                <a:ea typeface="微软雅黑" panose="020B0503020204020204" charset="-122"/>
              </a:rPr>
              <a:t>+</a:t>
            </a:r>
            <a:r>
              <a:rPr lang="zh-CN" altLang="en-US" sz="2400" b="1" baseline="30000" dirty="0">
                <a:solidFill>
                  <a:srgbClr val="C00000"/>
                </a:solidFill>
                <a:latin typeface="微软雅黑" panose="020B0503020204020204" charset="-122"/>
                <a:ea typeface="微软雅黑" panose="020B0503020204020204" charset="-122"/>
              </a:rPr>
              <a:t>工匠精神</a:t>
            </a:r>
            <a:r>
              <a:rPr lang="en-US" altLang="zh-CN" sz="2400" b="1" baseline="30000" dirty="0">
                <a:solidFill>
                  <a:srgbClr val="C00000"/>
                </a:solidFill>
                <a:latin typeface="微软雅黑" panose="020B0503020204020204" charset="-122"/>
                <a:ea typeface="微软雅黑" panose="020B0503020204020204" charset="-122"/>
              </a:rPr>
              <a:t>+</a:t>
            </a:r>
            <a:r>
              <a:rPr lang="zh-CN" altLang="en-US" sz="2400" b="1" baseline="30000" dirty="0">
                <a:solidFill>
                  <a:srgbClr val="C00000"/>
                </a:solidFill>
                <a:latin typeface="微软雅黑" panose="020B0503020204020204" charset="-122"/>
                <a:ea typeface="微软雅黑" panose="020B0503020204020204" charset="-122"/>
              </a:rPr>
              <a:t>讲好传统故事</a:t>
            </a:r>
            <a:endParaRPr lang="zh-CN" altLang="en-US" sz="2400" b="1" baseline="30000" dirty="0">
              <a:solidFill>
                <a:srgbClr val="C00000"/>
              </a:solidFill>
              <a:latin typeface="微软雅黑" panose="020B0503020204020204" charset="-122"/>
              <a:ea typeface="微软雅黑" panose="020B0503020204020204" charset="-122"/>
            </a:endParaRPr>
          </a:p>
        </p:txBody>
      </p:sp>
      <p:sp>
        <p:nvSpPr>
          <p:cNvPr id="16" name="文本框 15"/>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3"/>
          <a:stretch>
            <a:fillRect/>
          </a:stretch>
        </p:blipFill>
        <p:spPr>
          <a:xfrm>
            <a:off x="158750" y="845820"/>
            <a:ext cx="6722745" cy="5661025"/>
          </a:xfrm>
          <a:prstGeom prst="rect">
            <a:avLst/>
          </a:prstGeom>
        </p:spPr>
      </p:pic>
      <p:sp>
        <p:nvSpPr>
          <p:cNvPr id="7" name="文本框 6"/>
          <p:cNvSpPr txBox="1"/>
          <p:nvPr/>
        </p:nvSpPr>
        <p:spPr>
          <a:xfrm>
            <a:off x="7033260" y="774700"/>
            <a:ext cx="5080000" cy="5840730"/>
          </a:xfrm>
          <a:prstGeom prst="rect">
            <a:avLst/>
          </a:prstGeom>
          <a:ln>
            <a:solidFill>
              <a:schemeClr val="accent1"/>
            </a:solidFill>
          </a:ln>
        </p:spPr>
        <p:txBody>
          <a:bodyPr>
            <a:noAutofit/>
          </a:bodyPr>
          <a:p>
            <a:pPr marL="0" indent="0" algn="just" defTabSz="266700">
              <a:lnSpc>
                <a:spcPts val="1900"/>
              </a:lnSpc>
              <a:spcBef>
                <a:spcPts val="0"/>
              </a:spcBef>
              <a:spcAft>
                <a:spcPts val="0"/>
              </a:spcAft>
            </a:pPr>
            <a:r>
              <a:rPr lang="zh-CN" altLang="en-US" b="1" i="0">
                <a:latin typeface="黑体" panose="02010609060101010101" charset="-122"/>
                <a:ea typeface="黑体" panose="02010609060101010101" charset="-122"/>
              </a:rPr>
              <a:t>参考范文：</a:t>
            </a:r>
            <a:r>
              <a:rPr lang="zh-CN" altLang="en-US" sz="1600" b="1" i="0">
                <a:latin typeface="黑体" panose="02010609060101010101" charset="-122"/>
                <a:ea typeface="黑体" panose="02010609060101010101" charset="-122"/>
              </a:rPr>
              <a:t>（与原文协同性最好的范文，文学性强，主题突出，续文中的原文词汇复现率最高的一篇好文）</a:t>
            </a:r>
            <a:endParaRPr lang="zh-CN" altLang="en-US" sz="1600" b="1" i="0">
              <a:latin typeface="黑体" panose="02010609060101010101" charset="-122"/>
              <a:ea typeface="黑体" panose="02010609060101010101" charset="-122"/>
            </a:endParaRPr>
          </a:p>
          <a:p>
            <a:pPr indent="400050" algn="just" defTabSz="266700" fontAlgn="auto">
              <a:lnSpc>
                <a:spcPts val="2500"/>
              </a:lnSpc>
              <a:spcBef>
                <a:spcPts val="0"/>
              </a:spcBef>
              <a:spcAft>
                <a:spcPts val="0"/>
              </a:spcAft>
            </a:pPr>
            <a:endParaRPr lang="en-US" altLang="zh-CN" b="0" i="0">
              <a:latin typeface="Times New Roman" panose="02020603050405020304"/>
              <a:ea typeface="Times New Roman" panose="02020603050405020304"/>
            </a:endParaRPr>
          </a:p>
        </p:txBody>
      </p:sp>
      <p:pic>
        <p:nvPicPr>
          <p:cNvPr id="5" name="图片 4"/>
          <p:cNvPicPr>
            <a:picLocks noChangeAspect="1"/>
          </p:cNvPicPr>
          <p:nvPr/>
        </p:nvPicPr>
        <p:blipFill>
          <a:blip r:embed="rId4"/>
          <a:srcRect/>
          <a:stretch>
            <a:fillRect/>
          </a:stretch>
        </p:blipFill>
        <p:spPr>
          <a:xfrm>
            <a:off x="7107555" y="1427480"/>
            <a:ext cx="4988560" cy="5187315"/>
          </a:xfrm>
          <a:prstGeom prst="rect">
            <a:avLst/>
          </a:prstGeom>
        </p:spPr>
      </p:pic>
      <p:pic>
        <p:nvPicPr>
          <p:cNvPr id="11" name="图片 10"/>
          <p:cNvPicPr>
            <a:picLocks noChangeAspect="1"/>
          </p:cNvPicPr>
          <p:nvPr/>
        </p:nvPicPr>
        <p:blipFill>
          <a:blip r:embed="rId5"/>
          <a:srcRect/>
          <a:stretch>
            <a:fillRect/>
          </a:stretch>
        </p:blipFill>
        <p:spPr>
          <a:xfrm>
            <a:off x="82550" y="0"/>
            <a:ext cx="1434465" cy="750570"/>
          </a:xfrm>
          <a:prstGeom prst="rect">
            <a:avLst/>
          </a:prstGeom>
        </p:spPr>
      </p:pic>
      <p:sp>
        <p:nvSpPr>
          <p:cNvPr id="2" name="文本框 1"/>
          <p:cNvSpPr txBox="1"/>
          <p:nvPr/>
        </p:nvSpPr>
        <p:spPr>
          <a:xfrm>
            <a:off x="7033260" y="1427480"/>
            <a:ext cx="5062855" cy="5235575"/>
          </a:xfrm>
          <a:prstGeom prst="rect">
            <a:avLst/>
          </a:prstGeom>
          <a:solidFill>
            <a:schemeClr val="bg1">
              <a:alpha val="89000"/>
            </a:schemeClr>
          </a:solidFill>
        </p:spPr>
        <p:txBody>
          <a:bodyPr>
            <a:noAutofit/>
          </a:bodyPr>
          <a:p>
            <a:pPr indent="266700" algn="just" defTabSz="266700" fontAlgn="auto">
              <a:lnSpc>
                <a:spcPts val="2500"/>
              </a:lnSpc>
              <a:spcBef>
                <a:spcPct val="0"/>
              </a:spcBef>
              <a:spcAft>
                <a:spcPct val="0"/>
              </a:spcAft>
            </a:pPr>
            <a:r>
              <a:rPr lang="en-US" altLang="zh-CN" b="0" i="1">
                <a:latin typeface="Times New Roman" panose="02020603050405020304"/>
                <a:ea typeface="Times New Roman" panose="02020603050405020304"/>
              </a:rPr>
              <a:t>A week later, Timmy, now a famous furniture designer, walked in the workshop. </a:t>
            </a:r>
            <a:r>
              <a:rPr lang="en-US" altLang="zh-CN" b="0" i="0">
                <a:latin typeface="Times New Roman" panose="02020603050405020304"/>
                <a:ea typeface="Times New Roman" panose="02020603050405020304"/>
              </a:rPr>
              <a:t>He embraced </a:t>
            </a:r>
            <a:r>
              <a:rPr lang="en-US" altLang="zh-CN" b="1" i="0" u="sng">
                <a:latin typeface="Times New Roman" panose="02020603050405020304"/>
                <a:ea typeface="Times New Roman" panose="02020603050405020304"/>
              </a:rPr>
              <a:t>Grandfather</a:t>
            </a:r>
            <a:r>
              <a:rPr lang="en-US" altLang="zh-CN" b="0" i="0">
                <a:latin typeface="Times New Roman" panose="02020603050405020304"/>
                <a:ea typeface="Times New Roman" panose="02020603050405020304"/>
              </a:rPr>
              <a:t>, tears glistening.</a:t>
            </a:r>
            <a:r>
              <a:rPr lang="en-US" altLang="zh-CN" b="0" i="0">
                <a:latin typeface="Times New Roman" panose="02020603050405020304"/>
                <a:ea typeface="宋体" panose="02010600030101010101" pitchFamily="2" charset="-122"/>
              </a:rPr>
              <a:t>“</a:t>
            </a:r>
            <a:r>
              <a:rPr lang="en-US" altLang="zh-CN" b="0" i="0">
                <a:latin typeface="Times New Roman" panose="02020603050405020304"/>
                <a:ea typeface="Times New Roman" panose="02020603050405020304"/>
              </a:rPr>
              <a:t>Your </a:t>
            </a:r>
            <a:r>
              <a:rPr lang="en-US" altLang="zh-CN" b="1" i="0" u="sng">
                <a:latin typeface="Times New Roman" panose="02020603050405020304"/>
                <a:ea typeface="Times New Roman" panose="02020603050405020304"/>
              </a:rPr>
              <a:t>spoon </a:t>
            </a:r>
            <a:r>
              <a:rPr lang="en-US" altLang="zh-CN" b="0" i="0">
                <a:latin typeface="Times New Roman" panose="02020603050405020304"/>
                <a:ea typeface="Times New Roman" panose="02020603050405020304"/>
              </a:rPr>
              <a:t>taught me </a:t>
            </a:r>
            <a:r>
              <a:rPr lang="en-US" altLang="zh-CN" b="1" i="0" u="sng">
                <a:latin typeface="Times New Roman" panose="02020603050405020304"/>
                <a:ea typeface="Times New Roman" panose="02020603050405020304"/>
              </a:rPr>
              <a:t>curves</a:t>
            </a:r>
            <a:r>
              <a:rPr lang="en-US" altLang="zh-CN" b="0" i="0">
                <a:latin typeface="Times New Roman" panose="02020603050405020304"/>
                <a:ea typeface="宋体" panose="02010600030101010101" pitchFamily="2" charset="-122"/>
              </a:rPr>
              <a:t> </a:t>
            </a:r>
            <a:r>
              <a:rPr lang="en-US" altLang="zh-CN" b="0" i="0">
                <a:latin typeface="Times New Roman" panose="02020603050405020304"/>
                <a:ea typeface="Times New Roman" panose="02020603050405020304"/>
              </a:rPr>
              <a:t>have souls,</a:t>
            </a:r>
            <a:r>
              <a:rPr lang="en-US" altLang="zh-CN" b="0" i="0">
                <a:latin typeface="Times New Roman" panose="02020603050405020304"/>
                <a:ea typeface="宋体" panose="02010600030101010101" pitchFamily="2" charset="-122"/>
              </a:rPr>
              <a:t>” </a:t>
            </a:r>
            <a:r>
              <a:rPr lang="en-US" altLang="zh-CN" b="0" i="0">
                <a:latin typeface="Times New Roman" panose="02020603050405020304"/>
                <a:ea typeface="Times New Roman" panose="02020603050405020304"/>
              </a:rPr>
              <a:t>he said, placing </a:t>
            </a:r>
            <a:r>
              <a:rPr lang="en-US" altLang="zh-CN" b="1" i="0" u="sng">
                <a:latin typeface="Times New Roman" panose="02020603050405020304"/>
                <a:ea typeface="Times New Roman" panose="02020603050405020304"/>
              </a:rPr>
              <a:t>the curved spoon</a:t>
            </a:r>
            <a:r>
              <a:rPr lang="en-US" altLang="zh-CN" b="0" i="0">
                <a:latin typeface="Times New Roman" panose="02020603050405020304"/>
                <a:ea typeface="宋体" panose="02010600030101010101" pitchFamily="2" charset="-122"/>
              </a:rPr>
              <a:t> </a:t>
            </a:r>
            <a:r>
              <a:rPr lang="en-US" altLang="zh-CN" b="0" i="0">
                <a:latin typeface="Times New Roman" panose="02020603050405020304"/>
                <a:ea typeface="Times New Roman" panose="02020603050405020304"/>
              </a:rPr>
              <a:t>on the desk. Together, they designed a signature </a:t>
            </a:r>
            <a:r>
              <a:rPr lang="en-US" altLang="zh-CN" b="1" i="0" u="sng">
                <a:latin typeface="Times New Roman" panose="02020603050405020304"/>
                <a:ea typeface="Times New Roman" panose="02020603050405020304"/>
              </a:rPr>
              <a:t>chair</a:t>
            </a:r>
            <a:r>
              <a:rPr lang="en-US" altLang="zh-CN" b="0" i="0">
                <a:latin typeface="Times New Roman" panose="02020603050405020304"/>
                <a:ea typeface="宋体" panose="02010600030101010101" pitchFamily="2" charset="-122"/>
              </a:rPr>
              <a:t> — </a:t>
            </a:r>
            <a:r>
              <a:rPr lang="en-US" altLang="zh-CN" b="0" i="0">
                <a:latin typeface="Times New Roman" panose="02020603050405020304"/>
                <a:ea typeface="Times New Roman" panose="02020603050405020304"/>
              </a:rPr>
              <a:t>Timmy </a:t>
            </a:r>
            <a:r>
              <a:rPr lang="en-US" altLang="zh-CN" b="1" i="0" u="sng">
                <a:latin typeface="Times New Roman" panose="02020603050405020304"/>
                <a:ea typeface="Times New Roman" panose="02020603050405020304"/>
              </a:rPr>
              <a:t>sketching</a:t>
            </a:r>
            <a:r>
              <a:rPr lang="en-US" altLang="zh-CN" b="0" i="0">
                <a:latin typeface="Times New Roman" panose="02020603050405020304"/>
                <a:ea typeface="宋体" panose="02010600030101010101" pitchFamily="2" charset="-122"/>
              </a:rPr>
              <a:t> </a:t>
            </a:r>
            <a:r>
              <a:rPr lang="en-US" altLang="zh-CN" b="0" i="0">
                <a:latin typeface="Times New Roman" panose="02020603050405020304"/>
                <a:ea typeface="Times New Roman" panose="02020603050405020304"/>
              </a:rPr>
              <a:t>modern lines on his tablet while Grandfather </a:t>
            </a:r>
            <a:r>
              <a:rPr lang="en-US" altLang="zh-CN" b="1" i="0" u="sng">
                <a:latin typeface="Times New Roman" panose="02020603050405020304"/>
                <a:ea typeface="Times New Roman" panose="02020603050405020304"/>
              </a:rPr>
              <a:t>penciling his classic curves</a:t>
            </a:r>
            <a:r>
              <a:rPr lang="en-US" altLang="zh-CN" b="0" i="0">
                <a:latin typeface="Times New Roman" panose="02020603050405020304"/>
                <a:ea typeface="Times New Roman" panose="02020603050405020304"/>
              </a:rPr>
              <a:t>. Clara captured the moment: their four </a:t>
            </a:r>
            <a:r>
              <a:rPr lang="en-US" altLang="zh-CN" b="1" i="0" u="sng">
                <a:latin typeface="Times New Roman" panose="02020603050405020304"/>
                <a:ea typeface="Times New Roman" panose="02020603050405020304"/>
              </a:rPr>
              <a:t>hands</a:t>
            </a:r>
            <a:r>
              <a:rPr lang="en-US" altLang="zh-CN" b="0" i="0">
                <a:latin typeface="Times New Roman" panose="02020603050405020304"/>
                <a:ea typeface="宋体" panose="02010600030101010101" pitchFamily="2" charset="-122"/>
              </a:rPr>
              <a:t> </a:t>
            </a:r>
            <a:r>
              <a:rPr lang="en-US" altLang="zh-CN" b="0" i="0">
                <a:latin typeface="Times New Roman" panose="02020603050405020304"/>
                <a:ea typeface="Times New Roman" panose="02020603050405020304"/>
              </a:rPr>
              <a:t>shaping </a:t>
            </a:r>
            <a:r>
              <a:rPr lang="en-US" altLang="zh-CN" b="1" i="0" u="sng">
                <a:latin typeface="Times New Roman" panose="02020603050405020304"/>
                <a:ea typeface="Times New Roman" panose="02020603050405020304"/>
              </a:rPr>
              <a:t>a maple chair leg</a:t>
            </a:r>
            <a:r>
              <a:rPr lang="en-US" altLang="zh-CN" b="0" i="0">
                <a:latin typeface="Times New Roman" panose="02020603050405020304"/>
                <a:ea typeface="宋体" panose="02010600030101010101" pitchFamily="2" charset="-122"/>
              </a:rPr>
              <a:t> </a:t>
            </a:r>
            <a:r>
              <a:rPr lang="en-US" altLang="zh-CN" b="0" i="0">
                <a:latin typeface="Times New Roman" panose="02020603050405020304"/>
                <a:ea typeface="Times New Roman" panose="02020603050405020304"/>
              </a:rPr>
              <a:t>together, mirroring the one Grandfather had </a:t>
            </a:r>
            <a:r>
              <a:rPr lang="en-US" altLang="zh-CN" b="1" i="0" u="sng">
                <a:latin typeface="Times New Roman" panose="02020603050405020304"/>
                <a:ea typeface="Times New Roman" panose="02020603050405020304"/>
              </a:rPr>
              <a:t>glued</a:t>
            </a:r>
            <a:r>
              <a:rPr lang="en-US" altLang="zh-CN" b="0" i="0">
                <a:latin typeface="Times New Roman" panose="02020603050405020304"/>
                <a:ea typeface="宋体" panose="02010600030101010101" pitchFamily="2" charset="-122"/>
              </a:rPr>
              <a:t> </a:t>
            </a:r>
            <a:r>
              <a:rPr lang="en-US" altLang="zh-CN" b="0" i="0">
                <a:latin typeface="Times New Roman" panose="02020603050405020304"/>
                <a:ea typeface="Times New Roman" panose="02020603050405020304"/>
              </a:rPr>
              <a:t>a week before. When Timmy </a:t>
            </a:r>
            <a:r>
              <a:rPr lang="en-US" altLang="zh-CN" b="1" i="0" u="sng">
                <a:latin typeface="Times New Roman" panose="02020603050405020304"/>
                <a:ea typeface="Times New Roman" panose="02020603050405020304"/>
              </a:rPr>
              <a:t>posted the video</a:t>
            </a:r>
            <a:r>
              <a:rPr lang="en-US" altLang="zh-CN" b="0" i="0">
                <a:latin typeface="Times New Roman" panose="02020603050405020304"/>
                <a:ea typeface="Times New Roman" panose="02020603050405020304"/>
              </a:rPr>
              <a:t>, </a:t>
            </a:r>
            <a:r>
              <a:rPr lang="en-US" altLang="zh-CN" b="1" i="0" u="sng">
                <a:latin typeface="Times New Roman" panose="02020603050405020304"/>
                <a:ea typeface="Times New Roman" panose="02020603050405020304"/>
              </a:rPr>
              <a:t>orders</a:t>
            </a:r>
            <a:r>
              <a:rPr lang="en-US" altLang="zh-CN" b="0" i="0">
                <a:latin typeface="Times New Roman" panose="02020603050405020304"/>
                <a:ea typeface="宋体" panose="02010600030101010101" pitchFamily="2" charset="-122"/>
              </a:rPr>
              <a:t> </a:t>
            </a:r>
            <a:r>
              <a:rPr lang="en-US" altLang="zh-CN" b="0" i="0">
                <a:latin typeface="Times New Roman" panose="02020603050405020304"/>
                <a:ea typeface="Times New Roman" panose="02020603050405020304"/>
              </a:rPr>
              <a:t>poured in: new </a:t>
            </a:r>
            <a:r>
              <a:rPr lang="en-US" altLang="zh-CN" b="1" i="0" u="sng">
                <a:latin typeface="Times New Roman" panose="02020603050405020304"/>
                <a:ea typeface="Times New Roman" panose="02020603050405020304"/>
              </a:rPr>
              <a:t>chairs</a:t>
            </a:r>
            <a:r>
              <a:rPr lang="en-US" altLang="zh-CN" b="0" i="0">
                <a:latin typeface="Times New Roman" panose="02020603050405020304"/>
                <a:ea typeface="宋体" panose="02010600030101010101" pitchFamily="2" charset="-122"/>
              </a:rPr>
              <a:t> </a:t>
            </a:r>
            <a:r>
              <a:rPr lang="en-US" altLang="zh-CN" b="0" i="0">
                <a:latin typeface="Times New Roman" panose="02020603050405020304"/>
                <a:ea typeface="Times New Roman" panose="02020603050405020304"/>
              </a:rPr>
              <a:t>with </a:t>
            </a:r>
            <a:r>
              <a:rPr lang="en-US" altLang="zh-CN" b="1" i="0" u="sng">
                <a:latin typeface="Times New Roman" panose="02020603050405020304"/>
                <a:ea typeface="Times New Roman" panose="02020603050405020304"/>
              </a:rPr>
              <a:t>curved legs</a:t>
            </a:r>
            <a:r>
              <a:rPr lang="en-US" altLang="zh-CN" b="0" i="0">
                <a:latin typeface="Times New Roman" panose="02020603050405020304"/>
                <a:ea typeface="Times New Roman" panose="02020603050405020304"/>
              </a:rPr>
              <a:t>, and even wooden benches for the town park. </a:t>
            </a:r>
            <a:r>
              <a:rPr lang="en-US" altLang="zh-CN" b="1" i="0" u="sng">
                <a:latin typeface="Times New Roman" panose="02020603050405020304"/>
                <a:ea typeface="Times New Roman" panose="02020603050405020304"/>
              </a:rPr>
              <a:t>Wood shavings danced in the sunlight</a:t>
            </a:r>
            <a:r>
              <a:rPr lang="en-US" altLang="zh-CN" b="0" i="0">
                <a:latin typeface="Times New Roman" panose="02020603050405020304"/>
                <a:ea typeface="宋体" panose="02010600030101010101" pitchFamily="2" charset="-122"/>
              </a:rPr>
              <a:t> </a:t>
            </a:r>
            <a:r>
              <a:rPr lang="en-US" altLang="zh-CN" b="0" i="0">
                <a:latin typeface="Times New Roman" panose="02020603050405020304"/>
                <a:ea typeface="Times New Roman" panose="02020603050405020304"/>
              </a:rPr>
              <a:t>as the </a:t>
            </a:r>
            <a:r>
              <a:rPr lang="en-US" altLang="zh-CN" b="1" i="0" u="sng">
                <a:latin typeface="Times New Roman" panose="02020603050405020304"/>
                <a:ea typeface="Times New Roman" panose="02020603050405020304"/>
              </a:rPr>
              <a:t>workshop </a:t>
            </a:r>
            <a:r>
              <a:rPr lang="en-US" altLang="zh-CN" b="0" i="0">
                <a:latin typeface="Times New Roman" panose="02020603050405020304"/>
                <a:ea typeface="Times New Roman" panose="02020603050405020304"/>
              </a:rPr>
              <a:t>came back to life, the </a:t>
            </a:r>
            <a:r>
              <a:rPr lang="en-US" altLang="zh-CN" b="1" i="0" u="sng">
                <a:latin typeface="Times New Roman" panose="02020603050405020304"/>
                <a:ea typeface="Times New Roman" panose="02020603050405020304"/>
              </a:rPr>
              <a:t>order book</a:t>
            </a:r>
            <a:r>
              <a:rPr lang="en-US" altLang="zh-CN" b="1" i="0" u="sng">
                <a:latin typeface="Times New Roman" panose="02020603050405020304"/>
                <a:ea typeface="宋体" panose="02010600030101010101" pitchFamily="2" charset="-122"/>
              </a:rPr>
              <a:t>’</a:t>
            </a:r>
            <a:r>
              <a:rPr lang="en-US" altLang="zh-CN" b="1" i="0" u="sng">
                <a:latin typeface="Times New Roman" panose="02020603050405020304"/>
                <a:ea typeface="Times New Roman" panose="02020603050405020304"/>
              </a:rPr>
              <a:t>s</a:t>
            </a:r>
            <a:r>
              <a:rPr lang="en-US" altLang="zh-CN" b="0" i="0">
                <a:latin typeface="Times New Roman" panose="02020603050405020304"/>
                <a:ea typeface="宋体" panose="02010600030101010101" pitchFamily="2" charset="-122"/>
              </a:rPr>
              <a:t> </a:t>
            </a:r>
            <a:r>
              <a:rPr lang="en-US" altLang="zh-CN" b="1" i="0" u="sng">
                <a:latin typeface="Times New Roman" panose="02020603050405020304"/>
                <a:ea typeface="Times New Roman" panose="02020603050405020304"/>
              </a:rPr>
              <a:t>empty February page</a:t>
            </a:r>
            <a:r>
              <a:rPr lang="en-US" altLang="zh-CN" b="0" i="0">
                <a:latin typeface="Times New Roman" panose="02020603050405020304"/>
                <a:ea typeface="宋体" panose="02010600030101010101" pitchFamily="2" charset="-122"/>
              </a:rPr>
              <a:t> </a:t>
            </a:r>
            <a:r>
              <a:rPr lang="en-US" altLang="zh-CN" b="0" i="0">
                <a:latin typeface="Times New Roman" panose="02020603050405020304"/>
                <a:ea typeface="Times New Roman" panose="02020603050405020304"/>
              </a:rPr>
              <a:t>now filled with March</a:t>
            </a:r>
            <a:r>
              <a:rPr lang="en-US" altLang="zh-CN" b="0" i="0">
                <a:latin typeface="Times New Roman" panose="02020603050405020304"/>
                <a:ea typeface="宋体" panose="02010600030101010101" pitchFamily="2" charset="-122"/>
              </a:rPr>
              <a:t>’</a:t>
            </a:r>
            <a:r>
              <a:rPr lang="en-US" altLang="zh-CN" b="0" i="0">
                <a:latin typeface="Times New Roman" panose="02020603050405020304"/>
                <a:ea typeface="Times New Roman" panose="02020603050405020304"/>
              </a:rPr>
              <a:t>s growing demands.</a:t>
            </a:r>
            <a:endParaRPr lang="en-US" altLang="zh-CN" b="0" i="0">
              <a:latin typeface="Times New Roman" panose="02020603050405020304"/>
              <a:ea typeface="Times New Roman" panose="02020603050405020304"/>
            </a:endParaRPr>
          </a:p>
          <a:p>
            <a:pPr indent="266700" algn="just" defTabSz="266700" fontAlgn="auto">
              <a:lnSpc>
                <a:spcPts val="2500"/>
              </a:lnSpc>
              <a:spcBef>
                <a:spcPct val="0"/>
              </a:spcBef>
              <a:spcAft>
                <a:spcPct val="0"/>
              </a:spcAft>
            </a:pPr>
            <a:r>
              <a:rPr lang="en-US" altLang="zh-CN" b="0" i="0">
                <a:latin typeface="Times New Roman" panose="02020603050405020304"/>
                <a:ea typeface="宋体" panose="02010600030101010101" pitchFamily="2" charset="-122"/>
              </a:rPr>
              <a:t> </a:t>
            </a:r>
            <a:endParaRPr lang="en-US" altLang="zh-CN" b="0" i="0">
              <a:latin typeface="Times New Roman" panose="02020603050405020304"/>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1"/>
          <a:stretch>
            <a:fillRect/>
          </a:stretch>
        </p:blipFill>
        <p:spPr>
          <a:xfrm>
            <a:off x="240348" y="6670358"/>
            <a:ext cx="542925" cy="200025"/>
          </a:xfrm>
          <a:prstGeom prst="rect">
            <a:avLst/>
          </a:prstGeom>
        </p:spPr>
      </p:pic>
      <p:sp>
        <p:nvSpPr>
          <p:cNvPr id="3" name="出自【趣你的PPT】(微信:qunideppt)：最优质的PPT资源库"/>
          <p:cNvSpPr txBox="1"/>
          <p:nvPr>
            <p:custDataLst>
              <p:tags r:id="rId2"/>
            </p:custDataLst>
          </p:nvPr>
        </p:nvSpPr>
        <p:spPr>
          <a:xfrm>
            <a:off x="1290320" y="160020"/>
            <a:ext cx="8500110" cy="542290"/>
          </a:xfrm>
          <a:prstGeom prst="rect">
            <a:avLst/>
          </a:prstGeom>
          <a:noFill/>
        </p:spPr>
        <p:txBody>
          <a:bodyPr wrap="square" rtlCol="0">
            <a:noAutofit/>
          </a:bodyPr>
          <a:lstStyle/>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课外听说读写拓展</a:t>
            </a:r>
            <a:r>
              <a:rPr lang="zh-CN" altLang="en-US" sz="2400" b="1" baseline="-25000" dirty="0">
                <a:solidFill>
                  <a:srgbClr val="0070C0"/>
                </a:solidFill>
                <a:latin typeface="微软雅黑" panose="020B0503020204020204" charset="-122"/>
                <a:ea typeface="微软雅黑" panose="020B0503020204020204" charset="-122"/>
                <a:sym typeface="+mn-ea"/>
              </a:rPr>
              <a:t>（可视频播放）</a:t>
            </a:r>
            <a:r>
              <a:rPr lang="en-US" altLang="zh-CN" sz="2400" b="1" dirty="0">
                <a:solidFill>
                  <a:srgbClr val="0070C0"/>
                </a:solidFill>
                <a:latin typeface="微软雅黑" panose="020B0503020204020204" charset="-122"/>
                <a:ea typeface="微软雅黑" panose="020B0503020204020204" charset="-122"/>
              </a:rPr>
              <a:t>——</a:t>
            </a:r>
            <a:r>
              <a:rPr lang="en-US" altLang="zh-CN" sz="2400" b="1" dirty="0">
                <a:solidFill>
                  <a:srgbClr val="C00000"/>
                </a:solidFill>
                <a:latin typeface="微软雅黑" panose="020B0503020204020204" charset="-122"/>
                <a:ea typeface="微软雅黑" panose="020B0503020204020204" charset="-122"/>
              </a:rPr>
              <a:t>My grandmother</a:t>
            </a:r>
            <a:endParaRPr lang="en-US" altLang="zh-CN" sz="2400" b="1" dirty="0">
              <a:solidFill>
                <a:srgbClr val="C0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3">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4"/>
          <a:stretch>
            <a:fillRect/>
          </a:stretch>
        </p:blipFill>
        <p:spPr>
          <a:xfrm rot="20700000" flipH="1">
            <a:off x="-90170" y="-229870"/>
            <a:ext cx="904875" cy="954405"/>
          </a:xfrm>
          <a:prstGeom prst="rect">
            <a:avLst/>
          </a:prstGeom>
        </p:spPr>
      </p:pic>
      <p:sp>
        <p:nvSpPr>
          <p:cNvPr id="16" name="文本框 15"/>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50495" y="812800"/>
            <a:ext cx="7828280" cy="3415030"/>
          </a:xfrm>
          <a:prstGeom prst="rect">
            <a:avLst/>
          </a:prstGeom>
          <a:noFill/>
          <a:ln>
            <a:solidFill>
              <a:schemeClr val="accent4">
                <a:lumMod val="60000"/>
                <a:lumOff val="40000"/>
              </a:schemeClr>
            </a:solidFill>
          </a:ln>
        </p:spPr>
        <p:txBody>
          <a:bodyPr wrap="square" rtlCol="0" anchor="t">
            <a:spAutoFit/>
          </a:bodyPr>
          <a:p>
            <a:pPr algn="just"/>
            <a:r>
              <a:rPr lang="en-US" altLang="zh-CN">
                <a:latin typeface="Times New Roman" panose="02020603050405020304" charset="0"/>
                <a:cs typeface="Times New Roman" panose="02020603050405020304" charset="0"/>
              </a:rPr>
              <a:t>     My grandmother is the heart of our family, a warm presence that fills every moment with love and comfort. With her wrinkled hands that tell stories of years spent caring for others, she has a way of making everyone feel special.</a:t>
            </a:r>
            <a:endParaRPr lang="en-US" altLang="zh-CN">
              <a:latin typeface="Times New Roman" panose="02020603050405020304" charset="0"/>
              <a:cs typeface="Times New Roman" panose="02020603050405020304" charset="0"/>
            </a:endParaRPr>
          </a:p>
          <a:p>
            <a:pPr algn="just"/>
            <a:r>
              <a:rPr lang="en-US" altLang="zh-CN">
                <a:latin typeface="Times New Roman" panose="02020603050405020304" charset="0"/>
                <a:cs typeface="Times New Roman" panose="02020603050405020304" charset="0"/>
              </a:rPr>
              <a:t>   One of my favorite memories is sitting in her cozy kitchen, the air filled with the delicious aroma of freshly baked cookies. As she mixed the ingredients, she’d share stories about her childhood, her eyes twinkling with nostalgia. Her cookies were not just treats; they were filled with her love and patience.</a:t>
            </a:r>
            <a:endParaRPr lang="en-US" altLang="zh-CN">
              <a:latin typeface="Times New Roman" panose="02020603050405020304" charset="0"/>
              <a:cs typeface="Times New Roman" panose="02020603050405020304" charset="0"/>
            </a:endParaRPr>
          </a:p>
          <a:p>
            <a:pPr algn="just"/>
            <a:r>
              <a:rPr lang="en-US" altLang="zh-CN">
                <a:latin typeface="Times New Roman" panose="02020603050405020304" charset="0"/>
                <a:cs typeface="Times New Roman" panose="02020603050405020304" charset="0"/>
              </a:rPr>
              <a:t>   My grandmother is also incredibly kind and selfless. Whenever I’m feeling down, she listens attentively, offering wise words and a gentle hug. She taught me the importance of kindness, hard work, and family values through her own actions. Even now, as I grow older, I find myself turning to her for advice and support. She is my role model, and I’m grateful to have such an amazing grandmother in my life.</a:t>
            </a:r>
            <a:endParaRPr lang="en-US" altLang="zh-CN">
              <a:latin typeface="Times New Roman" panose="02020603050405020304" charset="0"/>
              <a:cs typeface="Times New Roman" panose="02020603050405020304" charset="0"/>
            </a:endParaRPr>
          </a:p>
        </p:txBody>
      </p:sp>
      <p:sp>
        <p:nvSpPr>
          <p:cNvPr id="5" name="文本框 4"/>
          <p:cNvSpPr txBox="1"/>
          <p:nvPr/>
        </p:nvSpPr>
        <p:spPr>
          <a:xfrm>
            <a:off x="167005" y="4307840"/>
            <a:ext cx="11929745" cy="2306955"/>
          </a:xfrm>
          <a:prstGeom prst="rect">
            <a:avLst/>
          </a:prstGeom>
          <a:noFill/>
          <a:ln>
            <a:solidFill>
              <a:schemeClr val="accent2">
                <a:lumMod val="60000"/>
                <a:lumOff val="40000"/>
              </a:schemeClr>
            </a:solidFill>
          </a:ln>
        </p:spPr>
        <p:txBody>
          <a:bodyPr wrap="square" rtlCol="0" anchor="t">
            <a:spAutoFit/>
          </a:bodyPr>
          <a:p>
            <a:pPr algn="ctr"/>
            <a:r>
              <a:rPr lang="zh-CN" altLang="en-US"/>
              <a:t>《我的祖母》</a:t>
            </a:r>
            <a:endParaRPr lang="zh-CN" altLang="en-US"/>
          </a:p>
          <a:p>
            <a:r>
              <a:rPr lang="en-US" altLang="zh-CN"/>
              <a:t>    </a:t>
            </a:r>
            <a:r>
              <a:rPr lang="zh-CN" altLang="en-US"/>
              <a:t>我的祖母是我们家的核心人物，她温暖的存在让每一刻都充满爱与慰藉。她布满皱纹的双手诉说着多年来照顾他人的故事，她总有办法让每个人都觉得自己很特别。</a:t>
            </a:r>
            <a:endParaRPr lang="zh-CN" altLang="en-US"/>
          </a:p>
          <a:p>
            <a:r>
              <a:rPr lang="en-US" altLang="zh-CN"/>
              <a:t>    </a:t>
            </a:r>
            <a:r>
              <a:rPr lang="zh-CN" altLang="en-US"/>
              <a:t>我最美好的回忆之一，就是坐在她舒适的厨房里，空气中弥漫着刚出炉饼干的香甜气息。她搅拌食材时，会分享她儿时的故事，眼中闪烁着怀旧的光芒。她做的饼干不只是点心，更饱含着她的爱与耐心。</a:t>
            </a:r>
            <a:endParaRPr lang="zh-CN" altLang="en-US"/>
          </a:p>
          <a:p>
            <a:r>
              <a:rPr lang="en-US" altLang="zh-CN"/>
              <a:t>    </a:t>
            </a:r>
            <a:r>
              <a:rPr lang="zh-CN" altLang="en-US"/>
              <a:t>我的祖母还非常善良无私。每当我情绪低落，她都会认真倾听，给予我睿智的建议和温柔的拥抱。她用自己的行动教会我善良、勤劳和家庭价值观的重要性。即使如今我渐渐长大，仍会找她寻求建议与支持。她是我的榜样，我很庆幸生命中有这样一位了不起的祖母。</a:t>
            </a:r>
            <a:endParaRPr lang="zh-CN" altLang="en-US"/>
          </a:p>
        </p:txBody>
      </p:sp>
      <p:pic>
        <p:nvPicPr>
          <p:cNvPr id="7" name="20251221-171133">
            <a:hlinkClick r:id="" action="ppaction://media"/>
          </p:cNvPr>
          <p:cNvPicPr/>
          <p:nvPr>
            <a:videoFile r:link="rId5"/>
            <p:extLst>
              <p:ext uri="{DAA4B4D4-6D71-4841-9C94-3DE7FCFB9230}">
                <p14:media xmlns:p14="http://schemas.microsoft.com/office/powerpoint/2010/main" r:embed="rId6"/>
              </p:ext>
            </p:extLst>
          </p:nvPr>
        </p:nvPicPr>
        <p:blipFill>
          <a:blip r:embed="rId7"/>
          <a:stretch>
            <a:fillRect/>
          </a:stretch>
        </p:blipFill>
        <p:spPr>
          <a:xfrm>
            <a:off x="8028940" y="774700"/>
            <a:ext cx="4067810" cy="2185670"/>
          </a:xfrm>
          <a:prstGeom prst="rect">
            <a:avLst/>
          </a:prstGeom>
        </p:spPr>
      </p:pic>
      <p:sp>
        <p:nvSpPr>
          <p:cNvPr id="11" name="文本框 10"/>
          <p:cNvSpPr txBox="1"/>
          <p:nvPr/>
        </p:nvSpPr>
        <p:spPr>
          <a:xfrm>
            <a:off x="7933690" y="2998470"/>
            <a:ext cx="4233545" cy="1198880"/>
          </a:xfrm>
          <a:prstGeom prst="rect">
            <a:avLst/>
          </a:prstGeom>
          <a:noFill/>
        </p:spPr>
        <p:txBody>
          <a:bodyPr wrap="square" rtlCol="0" anchor="t">
            <a:spAutoFit/>
          </a:bodyPr>
          <a:p>
            <a:pPr marL="285750" indent="-285750">
              <a:buFont typeface="Wingdings" panose="05000000000000000000" charset="0"/>
              <a:buChar char="l"/>
            </a:pPr>
            <a:r>
              <a:rPr lang="en-US" altLang="zh-CN" i="1">
                <a:solidFill>
                  <a:srgbClr val="C00000"/>
                </a:solidFill>
              </a:rPr>
              <a:t>wrinkled [</a:t>
            </a:r>
            <a:r>
              <a:rPr lang="en-US" altLang="en-US" i="1">
                <a:solidFill>
                  <a:srgbClr val="C00000"/>
                </a:solidFill>
              </a:rPr>
              <a:t>ˈ</a:t>
            </a:r>
            <a:r>
              <a:rPr lang="en-US" altLang="zh-CN" i="1">
                <a:solidFill>
                  <a:srgbClr val="C00000"/>
                </a:solidFill>
              </a:rPr>
              <a:t>r</a:t>
            </a:r>
            <a:r>
              <a:rPr lang="en-US" altLang="en-US" i="1">
                <a:solidFill>
                  <a:srgbClr val="C00000"/>
                </a:solidFill>
              </a:rPr>
              <a:t>ɪŋ</a:t>
            </a:r>
            <a:r>
              <a:rPr lang="en-US" altLang="zh-CN" i="1">
                <a:solidFill>
                  <a:srgbClr val="C00000"/>
                </a:solidFill>
              </a:rPr>
              <a:t>kld] adj. </a:t>
            </a:r>
            <a:r>
              <a:rPr lang="zh-CN" altLang="en-US" i="1">
                <a:solidFill>
                  <a:srgbClr val="C00000"/>
                </a:solidFill>
              </a:rPr>
              <a:t>有皱纹的</a:t>
            </a:r>
            <a:endParaRPr lang="zh-CN" altLang="en-US" i="1">
              <a:solidFill>
                <a:srgbClr val="C00000"/>
              </a:solidFill>
            </a:endParaRPr>
          </a:p>
          <a:p>
            <a:pPr marL="285750" indent="-285750">
              <a:buFont typeface="Wingdings" panose="05000000000000000000" charset="0"/>
              <a:buChar char="l"/>
            </a:pPr>
            <a:r>
              <a:rPr lang="en-US" altLang="zh-CN" i="1">
                <a:solidFill>
                  <a:srgbClr val="C00000"/>
                </a:solidFill>
              </a:rPr>
              <a:t>nostalgia [n</a:t>
            </a:r>
            <a:r>
              <a:rPr lang="en-US" altLang="en-US" i="1">
                <a:solidFill>
                  <a:srgbClr val="C00000"/>
                </a:solidFill>
              </a:rPr>
              <a:t>əˈ</a:t>
            </a:r>
            <a:r>
              <a:rPr lang="en-US" altLang="zh-CN" i="1">
                <a:solidFill>
                  <a:srgbClr val="C00000"/>
                </a:solidFill>
              </a:rPr>
              <a:t>st</a:t>
            </a:r>
            <a:r>
              <a:rPr lang="en-US" altLang="en-US" i="1">
                <a:solidFill>
                  <a:srgbClr val="C00000"/>
                </a:solidFill>
              </a:rPr>
              <a:t>æ</a:t>
            </a:r>
            <a:r>
              <a:rPr lang="en-US" altLang="zh-CN" i="1">
                <a:solidFill>
                  <a:srgbClr val="C00000"/>
                </a:solidFill>
              </a:rPr>
              <a:t>ld</a:t>
            </a:r>
            <a:r>
              <a:rPr lang="en-US" altLang="en-US" i="1">
                <a:solidFill>
                  <a:srgbClr val="C00000"/>
                </a:solidFill>
              </a:rPr>
              <a:t>ʒə</a:t>
            </a:r>
            <a:r>
              <a:rPr lang="en-US" altLang="zh-CN" i="1">
                <a:solidFill>
                  <a:srgbClr val="C00000"/>
                </a:solidFill>
              </a:rPr>
              <a:t>] n. </a:t>
            </a:r>
            <a:r>
              <a:rPr lang="zh-CN" altLang="en-US" i="1">
                <a:solidFill>
                  <a:srgbClr val="C00000"/>
                </a:solidFill>
              </a:rPr>
              <a:t>怀旧；乡愁</a:t>
            </a:r>
            <a:endParaRPr lang="zh-CN" altLang="en-US" i="1">
              <a:solidFill>
                <a:srgbClr val="C00000"/>
              </a:solidFill>
            </a:endParaRPr>
          </a:p>
          <a:p>
            <a:pPr marL="285750" indent="-285750">
              <a:buFont typeface="Wingdings" panose="05000000000000000000" charset="0"/>
              <a:buChar char="l"/>
            </a:pPr>
            <a:r>
              <a:rPr lang="en-US" altLang="zh-CN" i="1">
                <a:solidFill>
                  <a:srgbClr val="C00000"/>
                </a:solidFill>
              </a:rPr>
              <a:t>attentively [</a:t>
            </a:r>
            <a:r>
              <a:rPr lang="en-US" altLang="en-US" i="1">
                <a:solidFill>
                  <a:srgbClr val="C00000"/>
                </a:solidFill>
              </a:rPr>
              <a:t>əˈ</a:t>
            </a:r>
            <a:r>
              <a:rPr lang="en-US" altLang="zh-CN" i="1">
                <a:solidFill>
                  <a:srgbClr val="C00000"/>
                </a:solidFill>
              </a:rPr>
              <a:t>tent</a:t>
            </a:r>
            <a:r>
              <a:rPr lang="en-US" altLang="en-US" i="1">
                <a:solidFill>
                  <a:srgbClr val="C00000"/>
                </a:solidFill>
              </a:rPr>
              <a:t>ɪ</a:t>
            </a:r>
            <a:r>
              <a:rPr lang="en-US" altLang="zh-CN" i="1">
                <a:solidFill>
                  <a:srgbClr val="C00000"/>
                </a:solidFill>
              </a:rPr>
              <a:t>vli] adv. </a:t>
            </a:r>
            <a:r>
              <a:rPr lang="zh-CN" altLang="en-US" i="1">
                <a:solidFill>
                  <a:srgbClr val="C00000"/>
                </a:solidFill>
              </a:rPr>
              <a:t>聚精会神地</a:t>
            </a:r>
            <a:endParaRPr lang="zh-CN" altLang="en-US" i="1">
              <a:solidFill>
                <a:srgbClr val="C00000"/>
              </a:solidFill>
            </a:endParaRPr>
          </a:p>
          <a:p>
            <a:pPr marL="285750" indent="-285750">
              <a:buFont typeface="Wingdings" panose="05000000000000000000" charset="0"/>
              <a:buChar char="l"/>
            </a:pPr>
            <a:r>
              <a:rPr lang="en-US" altLang="zh-CN" i="1">
                <a:solidFill>
                  <a:srgbClr val="C00000"/>
                </a:solidFill>
              </a:rPr>
              <a:t>aroma [</a:t>
            </a:r>
            <a:r>
              <a:rPr lang="en-US" altLang="en-US" i="1">
                <a:solidFill>
                  <a:srgbClr val="C00000"/>
                </a:solidFill>
              </a:rPr>
              <a:t>əˈ</a:t>
            </a:r>
            <a:r>
              <a:rPr lang="en-US" altLang="zh-CN" i="1">
                <a:solidFill>
                  <a:srgbClr val="C00000"/>
                </a:solidFill>
              </a:rPr>
              <a:t>r</a:t>
            </a:r>
            <a:r>
              <a:rPr lang="en-US" altLang="en-US" i="1">
                <a:solidFill>
                  <a:srgbClr val="C00000"/>
                </a:solidFill>
              </a:rPr>
              <a:t>əʊ</a:t>
            </a:r>
            <a:r>
              <a:rPr lang="en-US" altLang="zh-CN" i="1">
                <a:solidFill>
                  <a:srgbClr val="C00000"/>
                </a:solidFill>
              </a:rPr>
              <a:t>m</a:t>
            </a:r>
            <a:r>
              <a:rPr lang="en-US" altLang="en-US" i="1">
                <a:solidFill>
                  <a:srgbClr val="C00000"/>
                </a:solidFill>
              </a:rPr>
              <a:t>ə</a:t>
            </a:r>
            <a:r>
              <a:rPr lang="en-US" altLang="zh-CN" i="1">
                <a:solidFill>
                  <a:srgbClr val="C00000"/>
                </a:solidFill>
              </a:rPr>
              <a:t>] n. </a:t>
            </a:r>
            <a:r>
              <a:rPr lang="zh-CN" altLang="en-US" i="1">
                <a:solidFill>
                  <a:srgbClr val="C00000"/>
                </a:solidFill>
              </a:rPr>
              <a:t>芳香；香味</a:t>
            </a:r>
            <a:endParaRPr lang="zh-CN" altLang="en-US" i="1">
              <a:solidFill>
                <a:srgbClr val="C00000"/>
              </a:solidFill>
            </a:endParaRPr>
          </a:p>
        </p:txBody>
      </p:sp>
    </p:spTree>
  </p:cSld>
  <p:clrMapOvr>
    <a:masterClrMapping/>
  </p:clrMapOvr>
  <p:transition spd="slow"/>
  <p:timing>
    <p:tnLst>
      <p:par>
        <p:cTn id="1" dur="indefinite" restart="never" nodeType="tmRoot">
          <p:childTnLst>
            <p:video fullScrn="0">
              <p:cMediaNode>
                <p:cTn id="2" fill="hold" display="1">
                  <p:stCondLst>
                    <p:cond delay="indefinite"/>
                  </p:stCondLst>
                </p:cTn>
                <p:tgtEl>
                  <p:spTgt spid="7"/>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rot="20777506" flipH="1">
            <a:off x="7081167" y="2356557"/>
            <a:ext cx="5574604" cy="2215900"/>
            <a:chOff x="1242210" y="2406609"/>
            <a:chExt cx="2601930" cy="871663"/>
          </a:xfrm>
        </p:grpSpPr>
        <p:pic>
          <p:nvPicPr>
            <p:cNvPr id="35" name="图片 34"/>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100000"/>
                      </a14:imgEffect>
                      <a14:imgEffect>
                        <a14:colorTemperature colorTemp="11200"/>
                      </a14:imgEffect>
                    </a14:imgLayer>
                  </a14:imgProps>
                </a:ext>
              </a:extLst>
            </a:blip>
            <a:srcRect r="-17487"/>
            <a:stretch>
              <a:fillRect/>
            </a:stretch>
          </p:blipFill>
          <p:spPr>
            <a:xfrm>
              <a:off x="1474604" y="2407441"/>
              <a:ext cx="2369536" cy="713522"/>
            </a:xfrm>
            <a:prstGeom prst="rect">
              <a:avLst/>
            </a:prstGeom>
          </p:spPr>
        </p:pic>
        <p:pic>
          <p:nvPicPr>
            <p:cNvPr id="36" name="图片 35"/>
            <p:cNvPicPr>
              <a:picLocks noChangeAspect="1"/>
            </p:cNvPicPr>
            <p:nvPr/>
          </p:nvPicPr>
          <p:blipFill rotWithShape="1">
            <a:blip r:embed="rId3">
              <a:extLst>
                <a:ext uri="{BEBA8EAE-BF5A-486C-A8C5-ECC9F3942E4B}">
                  <a14:imgProps xmlns:a14="http://schemas.microsoft.com/office/drawing/2010/main">
                    <a14:imgLayer r:embed="rId2">
                      <a14:imgEffect>
                        <a14:brightnessContrast bright="100000"/>
                      </a14:imgEffect>
                      <a14:imgEffect>
                        <a14:colorTemperature colorTemp="11200"/>
                      </a14:imgEffect>
                    </a14:imgLayer>
                  </a14:imgProps>
                </a:ext>
              </a:extLst>
            </a:blip>
            <a:srcRect r="-29119"/>
            <a:stretch>
              <a:fillRect/>
            </a:stretch>
          </p:blipFill>
          <p:spPr>
            <a:xfrm>
              <a:off x="1242210" y="2406609"/>
              <a:ext cx="1910498" cy="871663"/>
            </a:xfrm>
            <a:prstGeom prst="rect">
              <a:avLst/>
            </a:prstGeom>
          </p:spPr>
        </p:pic>
      </p:grpSp>
      <p:sp>
        <p:nvSpPr>
          <p:cNvPr id="3" name="出自【趣你的PPT】(微信:qunideppt)：最优质的PPT资源库"/>
          <p:cNvSpPr txBox="1"/>
          <p:nvPr>
            <p:custDataLst>
              <p:tags r:id="rId4"/>
            </p:custDataLst>
          </p:nvPr>
        </p:nvSpPr>
        <p:spPr>
          <a:xfrm>
            <a:off x="5444490" y="941070"/>
            <a:ext cx="5732145" cy="963295"/>
          </a:xfrm>
          <a:prstGeom prst="rect">
            <a:avLst/>
          </a:prstGeom>
          <a:noFill/>
          <a:extLst>
            <a:ext uri="{909E8E84-426E-40DD-AFC4-6F175D3DCCD1}">
              <a14:hiddenFill xmlns:a14="http://schemas.microsoft.com/office/drawing/2010/main">
                <a:solidFill>
                  <a:schemeClr val="bg1">
                    <a:alpha val="73000"/>
                  </a:schemeClr>
                </a:solidFill>
              </a14:hiddenFill>
            </a:ext>
          </a:extLst>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5"/>
          <a:stretch>
            <a:fillRect/>
          </a:stretch>
        </p:blipFill>
        <p:spPr>
          <a:xfrm>
            <a:off x="240348" y="6670358"/>
            <a:ext cx="542925" cy="200025"/>
          </a:xfrm>
          <a:prstGeom prst="rect">
            <a:avLst/>
          </a:prstGeom>
        </p:spPr>
      </p:pic>
      <p:pic>
        <p:nvPicPr>
          <p:cNvPr id="2" name="图片 1"/>
          <p:cNvPicPr/>
          <p:nvPr/>
        </p:nvPicPr>
        <p:blipFill>
          <a:blip r:embed="rId6"/>
          <a:stretch>
            <a:fillRect/>
          </a:stretch>
        </p:blipFill>
        <p:spPr>
          <a:xfrm>
            <a:off x="-635" y="0"/>
            <a:ext cx="12193905" cy="6671310"/>
          </a:xfrm>
          <a:prstGeom prst="rect">
            <a:avLst/>
          </a:prstGeom>
        </p:spPr>
      </p:pic>
      <p:sp>
        <p:nvSpPr>
          <p:cNvPr id="4" name="文本框 3"/>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7">
            <a:clrChange>
              <a:clrFrom>
                <a:srgbClr val="FFFFFF">
                  <a:alpha val="100000"/>
                </a:srgbClr>
              </a:clrFrom>
              <a:clrTo>
                <a:srgbClr val="FFFFFF">
                  <a:alpha val="100000"/>
                  <a:alpha val="0"/>
                </a:srgbClr>
              </a:clrTo>
            </a:clrChange>
          </a:blip>
          <a:srcRect/>
          <a:stretch>
            <a:fillRect/>
          </a:stretch>
        </p:blipFill>
        <p:spPr>
          <a:xfrm>
            <a:off x="-484505" y="1047750"/>
            <a:ext cx="3906520" cy="2161540"/>
          </a:xfrm>
          <a:prstGeom prst="rect">
            <a:avLst/>
          </a:prstGeom>
        </p:spPr>
      </p:pic>
      <p:pic>
        <p:nvPicPr>
          <p:cNvPr id="12" name="图片 11"/>
          <p:cNvPicPr/>
          <p:nvPr/>
        </p:nvPicPr>
        <p:blipFill>
          <a:blip r:embed="rId8"/>
          <a:stretch>
            <a:fillRect/>
          </a:stretch>
        </p:blipFill>
        <p:spPr>
          <a:xfrm rot="20700000" flipH="1">
            <a:off x="525145" y="-384175"/>
            <a:ext cx="2914650" cy="2584450"/>
          </a:xfrm>
          <a:prstGeom prst="rect">
            <a:avLst/>
          </a:prstGeom>
        </p:spPr>
      </p:pic>
      <p:pic>
        <p:nvPicPr>
          <p:cNvPr id="11" name="图片 10"/>
          <p:cNvPicPr/>
          <p:nvPr/>
        </p:nvPicPr>
        <p:blipFill>
          <a:blip r:embed="rId9"/>
          <a:srcRect/>
          <a:stretch>
            <a:fillRect/>
          </a:stretch>
        </p:blipFill>
        <p:spPr>
          <a:xfrm>
            <a:off x="9971405" y="2171700"/>
            <a:ext cx="2181860" cy="1304925"/>
          </a:xfrm>
          <a:prstGeom prst="rect">
            <a:avLst/>
          </a:prstGeom>
        </p:spPr>
      </p:pic>
      <p:sp>
        <p:nvSpPr>
          <p:cNvPr id="10" name="文本框 9"/>
          <p:cNvSpPr txBox="1"/>
          <p:nvPr/>
        </p:nvSpPr>
        <p:spPr>
          <a:xfrm>
            <a:off x="3204845" y="154305"/>
            <a:ext cx="8759190" cy="2676525"/>
          </a:xfrm>
          <a:prstGeom prst="rect">
            <a:avLst/>
          </a:prstGeom>
          <a:noFill/>
          <a:ln>
            <a:solidFill>
              <a:schemeClr val="accent4">
                <a:lumMod val="20000"/>
                <a:lumOff val="80000"/>
              </a:schemeClr>
            </a:solidFill>
          </a:ln>
        </p:spPr>
        <p:txBody>
          <a:bodyPr wrap="square" rtlCol="0" anchor="t">
            <a:spAutoFit/>
          </a:bodyPr>
          <a:p>
            <a:r>
              <a:rPr lang="en-US" altLang="zh-CN" sz="2400" b="1">
                <a:latin typeface="黑体" panose="02010609060101010101" charset="-122"/>
                <a:ea typeface="黑体" panose="02010609060101010101" charset="-122"/>
              </a:rPr>
              <a:t>    </a:t>
            </a:r>
            <a:r>
              <a:rPr lang="zh-CN" altLang="en-US" sz="2400" b="1" u="sng">
                <a:solidFill>
                  <a:srgbClr val="FFFF00"/>
                </a:solidFill>
                <a:latin typeface="黑体" panose="02010609060101010101" charset="-122"/>
                <a:ea typeface="黑体" panose="02010609060101010101" charset="-122"/>
              </a:rPr>
              <a:t>衔接手段</a:t>
            </a:r>
            <a:r>
              <a:rPr lang="zh-CN" altLang="en-US" sz="2400" b="1" u="sng">
                <a:latin typeface="黑体" panose="02010609060101010101" charset="-122"/>
                <a:ea typeface="黑体" panose="02010609060101010101" charset="-122"/>
              </a:rPr>
              <a:t>的运用</a:t>
            </a:r>
            <a:r>
              <a:rPr lang="zh-CN" altLang="en-US" sz="2400" b="1">
                <a:latin typeface="黑体" panose="02010609060101010101" charset="-122"/>
                <a:ea typeface="黑体" panose="02010609060101010101" charset="-122"/>
              </a:rPr>
              <a:t>促成</a:t>
            </a:r>
            <a:r>
              <a:rPr lang="zh-CN" altLang="en-US" sz="2400" b="1" u="sng">
                <a:latin typeface="黑体" panose="02010609060101010101" charset="-122"/>
                <a:ea typeface="黑体" panose="02010609060101010101" charset="-122"/>
              </a:rPr>
              <a:t>语篇中</a:t>
            </a:r>
            <a:r>
              <a:rPr lang="zh-CN" altLang="en-US" sz="2400" b="1" u="sng">
                <a:solidFill>
                  <a:srgbClr val="FFFF00"/>
                </a:solidFill>
                <a:latin typeface="黑体" panose="02010609060101010101" charset="-122"/>
                <a:ea typeface="黑体" panose="02010609060101010101" charset="-122"/>
              </a:rPr>
              <a:t>语义的关联</a:t>
            </a:r>
            <a:r>
              <a:rPr lang="zh-CN" altLang="en-US" sz="2400" b="1">
                <a:latin typeface="黑体" panose="02010609060101010101" charset="-122"/>
                <a:ea typeface="黑体" panose="02010609060101010101" charset="-122"/>
              </a:rPr>
              <a:t>，是使整个语篇达到连贯的重要条件，是读后续写协同性的重要手段。其中，</a:t>
            </a:r>
            <a:r>
              <a:rPr lang="zh-CN" altLang="en-US" sz="2400" b="1" u="sng">
                <a:solidFill>
                  <a:srgbClr val="FFFF00"/>
                </a:solidFill>
                <a:latin typeface="黑体" panose="02010609060101010101" charset="-122"/>
                <a:ea typeface="黑体" panose="02010609060101010101" charset="-122"/>
              </a:rPr>
              <a:t>词汇衔接</a:t>
            </a:r>
            <a:r>
              <a:rPr lang="zh-CN" altLang="en-US" sz="2400" b="1" u="sng">
                <a:latin typeface="黑体" panose="02010609060101010101" charset="-122"/>
                <a:ea typeface="黑体" panose="02010609060101010101" charset="-122"/>
              </a:rPr>
              <a:t>是创造语篇骨架的核心手段，其主要体现在语篇的</a:t>
            </a:r>
            <a:r>
              <a:rPr lang="zh-CN" altLang="en-US" sz="2400" b="1" u="sng">
                <a:solidFill>
                  <a:srgbClr val="FFFF00"/>
                </a:solidFill>
                <a:latin typeface="黑体" panose="02010609060101010101" charset="-122"/>
                <a:ea typeface="黑体" panose="02010609060101010101" charset="-122"/>
              </a:rPr>
              <a:t>语义层面</a:t>
            </a:r>
            <a:r>
              <a:rPr lang="zh-CN" altLang="en-US" sz="2400" b="1">
                <a:latin typeface="黑体" panose="02010609060101010101" charset="-122"/>
                <a:ea typeface="黑体" panose="02010609060101010101" charset="-122"/>
              </a:rPr>
              <a:t>上，</a:t>
            </a:r>
            <a:r>
              <a:rPr lang="zh-CN" altLang="en-US" sz="2400" b="1" u="sng">
                <a:latin typeface="黑体" panose="02010609060101010101" charset="-122"/>
                <a:ea typeface="黑体" panose="02010609060101010101" charset="-122"/>
              </a:rPr>
              <a:t>是</a:t>
            </a:r>
            <a:r>
              <a:rPr lang="zh-CN" altLang="en-US" sz="2400" b="1" u="sng">
                <a:solidFill>
                  <a:srgbClr val="FFFF00"/>
                </a:solidFill>
                <a:latin typeface="黑体" panose="02010609060101010101" charset="-122"/>
                <a:ea typeface="黑体" panose="02010609060101010101" charset="-122"/>
              </a:rPr>
              <a:t>语篇连贯性的黏合剂</a:t>
            </a:r>
            <a:r>
              <a:rPr lang="zh-CN" altLang="en-US" sz="2400" b="1">
                <a:latin typeface="黑体" panose="02010609060101010101" charset="-122"/>
                <a:ea typeface="黑体" panose="02010609060101010101" charset="-122"/>
              </a:rPr>
              <a:t>。词汇衔接主要包括词汇的复现和同现。</a:t>
            </a:r>
            <a:r>
              <a:rPr lang="zh-CN" altLang="en-US" sz="2400" b="1" u="sng">
                <a:latin typeface="黑体" panose="02010609060101010101" charset="-122"/>
                <a:ea typeface="黑体" panose="02010609060101010101" charset="-122"/>
              </a:rPr>
              <a:t>在读后续写中利用</a:t>
            </a:r>
            <a:r>
              <a:rPr lang="zh-CN" altLang="en-US" sz="2400" b="1" u="sng">
                <a:solidFill>
                  <a:srgbClr val="FFFF00"/>
                </a:solidFill>
                <a:latin typeface="黑体" panose="02010609060101010101" charset="-122"/>
                <a:ea typeface="黑体" panose="02010609060101010101" charset="-122"/>
              </a:rPr>
              <a:t>词汇衔接手段</a:t>
            </a:r>
            <a:r>
              <a:rPr lang="zh-CN" altLang="en-US" sz="2400" b="1" u="sng">
                <a:latin typeface="黑体" panose="02010609060101010101" charset="-122"/>
                <a:ea typeface="黑体" panose="02010609060101010101" charset="-122"/>
              </a:rPr>
              <a:t>，创生出</a:t>
            </a:r>
            <a:r>
              <a:rPr lang="zh-CN" altLang="en-US" sz="2400" b="1" u="sng">
                <a:solidFill>
                  <a:srgbClr val="FFFF00"/>
                </a:solidFill>
                <a:latin typeface="黑体" panose="02010609060101010101" charset="-122"/>
                <a:ea typeface="黑体" panose="02010609060101010101" charset="-122"/>
              </a:rPr>
              <a:t>衔接性、关联性和创新性强</a:t>
            </a:r>
            <a:r>
              <a:rPr lang="zh-CN" altLang="en-US" sz="2400" b="1" u="sng">
                <a:latin typeface="黑体" panose="02010609060101010101" charset="-122"/>
                <a:ea typeface="黑体" panose="02010609060101010101" charset="-122"/>
              </a:rPr>
              <a:t>的优质词汇，能够对语篇在</a:t>
            </a:r>
            <a:r>
              <a:rPr lang="zh-CN" altLang="en-US" sz="2400" b="1" u="sng">
                <a:solidFill>
                  <a:srgbClr val="FFFF00"/>
                </a:solidFill>
                <a:latin typeface="黑体" panose="02010609060101010101" charset="-122"/>
                <a:ea typeface="黑体" panose="02010609060101010101" charset="-122"/>
              </a:rPr>
              <a:t>形式、内容、意义</a:t>
            </a:r>
            <a:r>
              <a:rPr lang="zh-CN" altLang="en-US" sz="2400" b="1" u="sng">
                <a:latin typeface="黑体" panose="02010609060101010101" charset="-122"/>
                <a:ea typeface="黑体" panose="02010609060101010101" charset="-122"/>
              </a:rPr>
              <a:t>上的连贯产生促进作用</a:t>
            </a:r>
            <a:r>
              <a:rPr lang="zh-CN" altLang="en-US" sz="2400" b="1">
                <a:latin typeface="黑体" panose="02010609060101010101" charset="-122"/>
                <a:ea typeface="黑体" panose="02010609060101010101" charset="-122"/>
              </a:rPr>
              <a:t>。</a:t>
            </a:r>
            <a:endParaRPr lang="zh-CN" altLang="en-US" sz="2400" b="1">
              <a:latin typeface="黑体" panose="02010609060101010101" charset="-122"/>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500"/>
                                        <p:tgtEl>
                                          <p:spTgt spid="34"/>
                                        </p:tgtEl>
                                      </p:cBhvr>
                                    </p:animEffect>
                                    <p:anim calcmode="lin" valueType="num">
                                      <p:cBhvr>
                                        <p:cTn id="8" dur="1500" fill="hold"/>
                                        <p:tgtEl>
                                          <p:spTgt spid="34"/>
                                        </p:tgtEl>
                                        <p:attrNameLst>
                                          <p:attrName>ppt_x</p:attrName>
                                        </p:attrNameLst>
                                      </p:cBhvr>
                                      <p:tavLst>
                                        <p:tav tm="0">
                                          <p:val>
                                            <p:strVal val="#ppt_x"/>
                                          </p:val>
                                        </p:tav>
                                        <p:tav tm="100000">
                                          <p:val>
                                            <p:strVal val="#ppt_x"/>
                                          </p:val>
                                        </p:tav>
                                      </p:tavLst>
                                    </p:anim>
                                    <p:anim calcmode="lin" valueType="num">
                                      <p:cBhvr>
                                        <p:cTn id="9" dur="1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rot="20777506" flipH="1">
            <a:off x="7081167" y="2356557"/>
            <a:ext cx="5574604" cy="2215900"/>
            <a:chOff x="1242210" y="2406609"/>
            <a:chExt cx="2601930" cy="871663"/>
          </a:xfrm>
        </p:grpSpPr>
        <p:pic>
          <p:nvPicPr>
            <p:cNvPr id="35" name="图片 34"/>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100000"/>
                      </a14:imgEffect>
                      <a14:imgEffect>
                        <a14:colorTemperature colorTemp="11200"/>
                      </a14:imgEffect>
                    </a14:imgLayer>
                  </a14:imgProps>
                </a:ext>
              </a:extLst>
            </a:blip>
            <a:srcRect r="-17487"/>
            <a:stretch>
              <a:fillRect/>
            </a:stretch>
          </p:blipFill>
          <p:spPr>
            <a:xfrm>
              <a:off x="1474604" y="2407441"/>
              <a:ext cx="2369536" cy="713522"/>
            </a:xfrm>
            <a:prstGeom prst="rect">
              <a:avLst/>
            </a:prstGeom>
          </p:spPr>
        </p:pic>
        <p:pic>
          <p:nvPicPr>
            <p:cNvPr id="36" name="图片 35"/>
            <p:cNvPicPr>
              <a:picLocks noChangeAspect="1"/>
            </p:cNvPicPr>
            <p:nvPr/>
          </p:nvPicPr>
          <p:blipFill rotWithShape="1">
            <a:blip r:embed="rId3">
              <a:extLst>
                <a:ext uri="{BEBA8EAE-BF5A-486C-A8C5-ECC9F3942E4B}">
                  <a14:imgProps xmlns:a14="http://schemas.microsoft.com/office/drawing/2010/main">
                    <a14:imgLayer r:embed="rId2">
                      <a14:imgEffect>
                        <a14:brightnessContrast bright="100000"/>
                      </a14:imgEffect>
                      <a14:imgEffect>
                        <a14:colorTemperature colorTemp="11200"/>
                      </a14:imgEffect>
                    </a14:imgLayer>
                  </a14:imgProps>
                </a:ext>
              </a:extLst>
            </a:blip>
            <a:srcRect r="-29119"/>
            <a:stretch>
              <a:fillRect/>
            </a:stretch>
          </p:blipFill>
          <p:spPr>
            <a:xfrm>
              <a:off x="1242210" y="2406609"/>
              <a:ext cx="1910498" cy="871663"/>
            </a:xfrm>
            <a:prstGeom prst="rect">
              <a:avLst/>
            </a:prstGeom>
          </p:spPr>
        </p:pic>
      </p:grpSp>
      <p:pic>
        <p:nvPicPr>
          <p:cNvPr id="39" name="图片 38"/>
          <p:cNvPicPr>
            <a:picLocks noChangeAspect="1"/>
          </p:cNvPicPr>
          <p:nvPr/>
        </p:nvPicPr>
        <p:blipFill>
          <a:blip r:embed="rId4"/>
          <a:stretch>
            <a:fillRect/>
          </a:stretch>
        </p:blipFill>
        <p:spPr>
          <a:xfrm flipH="1" flipV="1">
            <a:off x="1765584" y="3692638"/>
            <a:ext cx="533420" cy="550250"/>
          </a:xfrm>
          <a:prstGeom prst="rect">
            <a:avLst/>
          </a:prstGeom>
        </p:spPr>
      </p:pic>
      <p:pic>
        <p:nvPicPr>
          <p:cNvPr id="50" name="图片 49"/>
          <p:cNvPicPr>
            <a:picLocks noChangeAspect="1"/>
          </p:cNvPicPr>
          <p:nvPr/>
        </p:nvPicPr>
        <p:blipFill>
          <a:blip r:embed="rId5"/>
          <a:stretch>
            <a:fillRect/>
          </a:stretch>
        </p:blipFill>
        <p:spPr>
          <a:xfrm rot="19147129" flipH="1" flipV="1">
            <a:off x="1228415" y="2441274"/>
            <a:ext cx="442012" cy="455958"/>
          </a:xfrm>
          <a:prstGeom prst="rect">
            <a:avLst/>
          </a:prstGeom>
        </p:spPr>
      </p:pic>
      <p:pic>
        <p:nvPicPr>
          <p:cNvPr id="100" name="图片 99"/>
          <p:cNvPicPr>
            <a:picLocks noChangeAspect="1"/>
          </p:cNvPicPr>
          <p:nvPr/>
        </p:nvPicPr>
        <p:blipFill>
          <a:blip r:embed="rId6"/>
          <a:stretch>
            <a:fillRect/>
          </a:stretch>
        </p:blipFill>
        <p:spPr>
          <a:xfrm>
            <a:off x="8706891" y="1620109"/>
            <a:ext cx="544526" cy="546156"/>
          </a:xfrm>
          <a:prstGeom prst="rect">
            <a:avLst/>
          </a:prstGeom>
        </p:spPr>
      </p:pic>
      <p:pic>
        <p:nvPicPr>
          <p:cNvPr id="101" name="图片 100"/>
          <p:cNvPicPr>
            <a:picLocks noChangeAspect="1"/>
          </p:cNvPicPr>
          <p:nvPr/>
        </p:nvPicPr>
        <p:blipFill>
          <a:blip r:embed="rId7"/>
          <a:stretch>
            <a:fillRect/>
          </a:stretch>
        </p:blipFill>
        <p:spPr>
          <a:xfrm flipH="1">
            <a:off x="9860096" y="2778822"/>
            <a:ext cx="619214" cy="621068"/>
          </a:xfrm>
          <a:prstGeom prst="rect">
            <a:avLst/>
          </a:prstGeom>
        </p:spPr>
      </p:pic>
      <p:sp>
        <p:nvSpPr>
          <p:cNvPr id="3" name="出自【趣你的PPT】(微信:qunideppt)：最优质的PPT资源库"/>
          <p:cNvSpPr txBox="1"/>
          <p:nvPr>
            <p:custDataLst>
              <p:tags r:id="rId8"/>
            </p:custDataLst>
          </p:nvPr>
        </p:nvSpPr>
        <p:spPr>
          <a:xfrm>
            <a:off x="1290320" y="15303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pic>
        <p:nvPicPr>
          <p:cNvPr id="9" name="图片 8" descr="搜狗截图20250514195751"/>
          <p:cNvPicPr>
            <a:picLocks noChangeAspect="1"/>
          </p:cNvPicPr>
          <p:nvPr/>
        </p:nvPicPr>
        <p:blipFill>
          <a:blip r:embed="rId9"/>
          <a:srcRect/>
          <a:stretch>
            <a:fillRect/>
          </a:stretch>
        </p:blipFill>
        <p:spPr>
          <a:xfrm>
            <a:off x="1132840" y="922020"/>
            <a:ext cx="9810115" cy="5280660"/>
          </a:xfrm>
          <a:prstGeom prst="rect">
            <a:avLst/>
          </a:prstGeom>
        </p:spPr>
      </p:pic>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10"/>
          <a:stretch>
            <a:fillRect/>
          </a:stretch>
        </p:blipFill>
        <p:spPr>
          <a:xfrm>
            <a:off x="240348" y="6670358"/>
            <a:ext cx="542925" cy="200025"/>
          </a:xfrm>
          <a:prstGeom prst="rect">
            <a:avLst/>
          </a:prstGeom>
        </p:spPr>
      </p:pic>
      <p:pic>
        <p:nvPicPr>
          <p:cNvPr id="16" name="图片 15"/>
          <p:cNvPicPr/>
          <p:nvPr/>
        </p:nvPicPr>
        <p:blipFill>
          <a:blip r:embed="rId11"/>
          <a:stretch>
            <a:fillRect/>
          </a:stretch>
        </p:blipFill>
        <p:spPr>
          <a:xfrm>
            <a:off x="9517380" y="4796155"/>
            <a:ext cx="2449195" cy="1852295"/>
          </a:xfrm>
          <a:prstGeom prst="rect">
            <a:avLst/>
          </a:prstGeom>
        </p:spPr>
      </p:pic>
      <p:pic>
        <p:nvPicPr>
          <p:cNvPr id="19" name="图片 18"/>
          <p:cNvPicPr/>
          <p:nvPr/>
        </p:nvPicPr>
        <p:blipFill>
          <a:blip r:embed="rId12"/>
          <a:stretch>
            <a:fillRect/>
          </a:stretch>
        </p:blipFill>
        <p:spPr>
          <a:xfrm>
            <a:off x="597535" y="571500"/>
            <a:ext cx="2000250" cy="1847215"/>
          </a:xfrm>
          <a:prstGeom prst="rect">
            <a:avLst/>
          </a:prstGeom>
        </p:spPr>
      </p:pic>
      <p:pic>
        <p:nvPicPr>
          <p:cNvPr id="18" name="图片 17"/>
          <p:cNvPicPr/>
          <p:nvPr/>
        </p:nvPicPr>
        <p:blipFill>
          <a:blip r:embed="rId13"/>
          <a:stretch>
            <a:fillRect/>
          </a:stretch>
        </p:blipFill>
        <p:spPr>
          <a:xfrm>
            <a:off x="206693" y="359410"/>
            <a:ext cx="2390775" cy="2419350"/>
          </a:xfrm>
          <a:prstGeom prst="rect">
            <a:avLst/>
          </a:prstGeom>
        </p:spPr>
      </p:pic>
      <p:sp>
        <p:nvSpPr>
          <p:cNvPr id="2" name="文本框 1"/>
          <p:cNvSpPr txBox="1"/>
          <p:nvPr/>
        </p:nvSpPr>
        <p:spPr>
          <a:xfrm>
            <a:off x="7349490" y="1381125"/>
            <a:ext cx="3378835" cy="3415030"/>
          </a:xfrm>
          <a:prstGeom prst="rect">
            <a:avLst/>
          </a:prstGeom>
          <a:solidFill>
            <a:schemeClr val="accent4">
              <a:lumMod val="20000"/>
              <a:lumOff val="80000"/>
            </a:schemeClr>
          </a:solidFill>
        </p:spPr>
        <p:txBody>
          <a:bodyPr wrap="square" rtlCol="0" anchor="t">
            <a:spAutoFit/>
          </a:bodyPr>
          <a:p>
            <a:r>
              <a:rPr lang="en-US" altLang="zh-CN" sz="2400"/>
              <a:t>   </a:t>
            </a:r>
            <a:r>
              <a:rPr lang="zh-CN" altLang="en-US" sz="2400"/>
              <a:t>有意义的衔接链对语篇连贯有特殊作用，有意义标记的比例越高，语篇就越连贯。</a:t>
            </a:r>
            <a:endParaRPr lang="zh-CN" altLang="en-US" sz="2400"/>
          </a:p>
          <a:p>
            <a:r>
              <a:rPr lang="zh-CN" altLang="en-US" sz="2400"/>
              <a:t> </a:t>
            </a:r>
            <a:r>
              <a:rPr lang="en-US" altLang="zh-CN" sz="2400"/>
              <a:t>   </a:t>
            </a:r>
            <a:r>
              <a:rPr lang="zh-CN" altLang="en-US" sz="2400"/>
              <a:t>在读后续写中标记关键词的能力越强，衔接纽带的衔接力会越强，语篇的连贯程度就越大，协同效应越好。</a:t>
            </a:r>
            <a:endParaRPr lang="zh-CN" altLang="en-US" sz="2400"/>
          </a:p>
        </p:txBody>
      </p:sp>
      <p:grpSp>
        <p:nvGrpSpPr>
          <p:cNvPr id="45059" name="组合 30"/>
          <p:cNvGrpSpPr/>
          <p:nvPr/>
        </p:nvGrpSpPr>
        <p:grpSpPr>
          <a:xfrm>
            <a:off x="8707120" y="4269105"/>
            <a:ext cx="4248150" cy="319722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14"/>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15"/>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16"/>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17"/>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18"/>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9"/>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20"/>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21"/>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22"/>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23"/>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24"/>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25"/>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26"/>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27"/>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28"/>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9"/>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30"/>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31"/>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32"/>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33"/>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34"/>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35"/>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36"/>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37"/>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38"/>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9"/>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40"/>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41"/>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42"/>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43"/>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44"/>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45"/>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46"/>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47"/>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48"/>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9"/>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50"/>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51"/>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52"/>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53"/>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54"/>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55"/>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56"/>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57"/>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58"/>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9"/>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60"/>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61"/>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62"/>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63"/>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64"/>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65"/>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66"/>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67"/>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68"/>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9"/>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70"/>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71"/>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72"/>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73"/>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74"/>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75"/>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76"/>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77"/>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78"/>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9"/>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80"/>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81"/>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82"/>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83"/>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84"/>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85"/>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86"/>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87"/>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88"/>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9"/>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90"/>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91"/>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92"/>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pic>
        <p:nvPicPr>
          <p:cNvPr id="5" name="图片 4"/>
          <p:cNvPicPr>
            <a:picLocks noChangeAspect="1"/>
          </p:cNvPicPr>
          <p:nvPr/>
        </p:nvPicPr>
        <p:blipFill>
          <a:blip r:embed="rId93">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94"/>
          <a:stretch>
            <a:fillRect/>
          </a:stretch>
        </p:blipFill>
        <p:spPr>
          <a:xfrm rot="20700000" flipH="1">
            <a:off x="-90170" y="-229870"/>
            <a:ext cx="904875" cy="954405"/>
          </a:xfrm>
          <a:prstGeom prst="rect">
            <a:avLst/>
          </a:prstGeom>
        </p:spPr>
      </p:pic>
      <p:sp>
        <p:nvSpPr>
          <p:cNvPr id="6" name="文本框 5"/>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500"/>
                                        <p:tgtEl>
                                          <p:spTgt spid="34"/>
                                        </p:tgtEl>
                                      </p:cBhvr>
                                    </p:animEffect>
                                    <p:anim calcmode="lin" valueType="num">
                                      <p:cBhvr>
                                        <p:cTn id="8" dur="1500" fill="hold"/>
                                        <p:tgtEl>
                                          <p:spTgt spid="34"/>
                                        </p:tgtEl>
                                        <p:attrNameLst>
                                          <p:attrName>ppt_x</p:attrName>
                                        </p:attrNameLst>
                                      </p:cBhvr>
                                      <p:tavLst>
                                        <p:tav tm="0">
                                          <p:val>
                                            <p:strVal val="#ppt_x"/>
                                          </p:val>
                                        </p:tav>
                                        <p:tav tm="100000">
                                          <p:val>
                                            <p:strVal val="#ppt_x"/>
                                          </p:val>
                                        </p:tav>
                                      </p:tavLst>
                                    </p:anim>
                                    <p:anim calcmode="lin" valueType="num">
                                      <p:cBhvr>
                                        <p:cTn id="9" dur="15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290320" y="220980"/>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sp>
        <p:nvSpPr>
          <p:cNvPr id="2" name="文本框 1"/>
          <p:cNvSpPr txBox="1"/>
          <p:nvPr/>
        </p:nvSpPr>
        <p:spPr>
          <a:xfrm>
            <a:off x="132080" y="794385"/>
            <a:ext cx="11910695" cy="5876290"/>
          </a:xfrm>
          <a:prstGeom prst="rect">
            <a:avLst/>
          </a:prstGeom>
        </p:spPr>
        <p:txBody>
          <a:bodyPr wrap="square">
            <a:noAutofit/>
          </a:bodyPr>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This time, Mira wasn’t asking the AI to polish her essays. Instead, she typed a question that had been pressing on her heart for weeks</a:t>
            </a:r>
            <a:r>
              <a:rPr lang="zh-CN" altLang="en-US" sz="1600">
                <a:solidFill>
                  <a:schemeClr val="tx1"/>
                </a:solidFill>
                <a:latin typeface="Times New Roman" panose="02020603050405020304"/>
                <a:ea typeface="宋体" panose="02010600030101010101" pitchFamily="2" charset="-122"/>
              </a:rPr>
              <a:t>：</a:t>
            </a:r>
            <a:r>
              <a:rPr lang="en-US" altLang="zh-CN" sz="1600">
                <a:solidFill>
                  <a:schemeClr val="tx1"/>
                </a:solidFill>
                <a:latin typeface="Times New Roman" panose="02020603050405020304"/>
                <a:ea typeface="宋体" panose="02010600030101010101" pitchFamily="2" charset="-122"/>
              </a:rPr>
              <a:t> </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i="1">
                <a:solidFill>
                  <a:schemeClr val="tx1"/>
                </a:solidFill>
                <a:latin typeface="Times New Roman" panose="02020603050405020304"/>
                <a:ea typeface="宋体" panose="02010600030101010101" pitchFamily="2" charset="-122"/>
              </a:rPr>
              <a:t>“Why won’t Grandma eat properly?”</a:t>
            </a:r>
            <a:endParaRPr lang="en-US" altLang="zh-CN" sz="1600" i="1">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It was early January. After finishing her exams, Mira had returned to her hometown to spend some quiet days with her grandmother. The old woman had once been a legend—she’d worked as a tailor</a:t>
            </a:r>
            <a:r>
              <a:rPr lang="zh-CN" altLang="en-US" sz="1600">
                <a:solidFill>
                  <a:schemeClr val="tx1"/>
                </a:solidFill>
                <a:latin typeface="Times New Roman" panose="02020603050405020304"/>
                <a:ea typeface="宋体" panose="02010600030101010101" pitchFamily="2" charset="-122"/>
              </a:rPr>
              <a:t>（裁缝）</a:t>
            </a:r>
            <a:r>
              <a:rPr lang="en-US" altLang="zh-CN" sz="1600">
                <a:solidFill>
                  <a:schemeClr val="tx1"/>
                </a:solidFill>
                <a:latin typeface="Times New Roman" panose="02020603050405020304"/>
                <a:ea typeface="宋体" panose="02010600030101010101" pitchFamily="2" charset="-122"/>
              </a:rPr>
              <a:t>, made dresses for half the village and saved enough to open her own shop.</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Time had taken its toll. Now her eyesight had dimmed, her fingers trembled, but she was still that legendary woman who lived on her own terms. Whenever someone ladled </a:t>
            </a:r>
            <a:r>
              <a:rPr lang="zh-CN" altLang="en-US" sz="1600">
                <a:solidFill>
                  <a:schemeClr val="tx1"/>
                </a:solidFill>
                <a:latin typeface="Times New Roman" panose="02020603050405020304"/>
                <a:ea typeface="宋体" panose="02010600030101010101" pitchFamily="2" charset="-122"/>
              </a:rPr>
              <a:t>（用勺子舀）</a:t>
            </a:r>
            <a:r>
              <a:rPr lang="en-US" altLang="zh-CN" sz="1600">
                <a:solidFill>
                  <a:schemeClr val="tx1"/>
                </a:solidFill>
                <a:latin typeface="Times New Roman" panose="02020603050405020304"/>
                <a:ea typeface="宋体" panose="02010600030101010101" pitchFamily="2" charset="-122"/>
              </a:rPr>
              <a:t> soup into her bowl, she would push it away, murmuring, “I don’t need it. Save it for yourselves.” Every meal played out the same way. It broke Mira’s heart. </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Actually, the family was doing well. There was plenty of food, plenty of love. So why did eating—a simple, everyday act—seem like a burden to her?</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She tried reasoning with her, but the more she talked, the more Grandma resisted. Until one day, in a moment of frustration, she blurted out, “Grandma, you make me so sad when you act like this.” The old woman froze, then sighed. “I’m over seventy. I won’t be around much longer. It doesn’t matter how I eat.”</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The words cut deep. Mira thought about taking her to a psychologist </a:t>
            </a:r>
            <a:r>
              <a:rPr lang="zh-CN" altLang="en-US" sz="1600">
                <a:solidFill>
                  <a:schemeClr val="tx1"/>
                </a:solidFill>
                <a:latin typeface="Times New Roman" panose="02020603050405020304"/>
                <a:ea typeface="宋体" panose="02010600030101010101" pitchFamily="2" charset="-122"/>
              </a:rPr>
              <a:t>（心理医生）</a:t>
            </a:r>
            <a:r>
              <a:rPr lang="en-US" altLang="zh-CN" sz="1600">
                <a:solidFill>
                  <a:schemeClr val="tx1"/>
                </a:solidFill>
                <a:latin typeface="Times New Roman" panose="02020603050405020304"/>
                <a:ea typeface="宋体" panose="02010600030101010101" pitchFamily="2" charset="-122"/>
              </a:rPr>
              <a:t> but knew she’d refuse. So she turned to an old companion, the AI. </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The response came quickly. Grandma was refusing food because she felt like she no longer had a place in the family. The AI offered suggestions</a:t>
            </a:r>
            <a:r>
              <a:rPr lang="zh-CN" altLang="en-US" sz="1600">
                <a:solidFill>
                  <a:schemeClr val="tx1"/>
                </a:solidFill>
                <a:latin typeface="Times New Roman" panose="02020603050405020304"/>
                <a:ea typeface="宋体" panose="02010600030101010101" pitchFamily="2" charset="-122"/>
              </a:rPr>
              <a:t>：</a:t>
            </a:r>
            <a:r>
              <a:rPr lang="en-US" altLang="zh-CN" sz="1600">
                <a:solidFill>
                  <a:schemeClr val="tx1"/>
                </a:solidFill>
                <a:latin typeface="Times New Roman" panose="02020603050405020304"/>
                <a:ea typeface="宋体" panose="02010600030101010101" pitchFamily="2" charset="-122"/>
              </a:rPr>
              <a:t>Help her feel secure and needed.</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i="1">
                <a:solidFill>
                  <a:schemeClr val="tx1"/>
                </a:solidFill>
                <a:latin typeface="Times New Roman" panose="02020603050405020304"/>
                <a:ea typeface="宋体" panose="02010600030101010101" pitchFamily="2" charset="-122"/>
              </a:rPr>
              <a:t>Paragraph 1:</a:t>
            </a:r>
            <a:r>
              <a:rPr lang="en-US" altLang="zh-CN" sz="1600" i="1">
                <a:solidFill>
                  <a:srgbClr val="002060"/>
                </a:solidFill>
                <a:latin typeface="Times New Roman" panose="02020603050405020304"/>
                <a:ea typeface="宋体" panose="02010600030101010101" pitchFamily="2" charset="-122"/>
              </a:rPr>
              <a:t> With AI’s assistance, Mira began her plan.</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   </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     </a:t>
            </a:r>
            <a:r>
              <a:rPr lang="en-US" altLang="zh-CN" sz="1600" i="1">
                <a:solidFill>
                  <a:schemeClr val="tx1"/>
                </a:solidFill>
                <a:latin typeface="Times New Roman" panose="02020603050405020304"/>
                <a:ea typeface="宋体" panose="02010600030101010101" pitchFamily="2" charset="-122"/>
              </a:rPr>
              <a:t>Paragraph 2: </a:t>
            </a:r>
            <a:r>
              <a:rPr lang="en-US" altLang="zh-CN" sz="1600" i="1">
                <a:solidFill>
                  <a:srgbClr val="002060"/>
                </a:solidFill>
                <a:latin typeface="Times New Roman" panose="02020603050405020304"/>
                <a:ea typeface="宋体" panose="02010600030101010101" pitchFamily="2" charset="-122"/>
              </a:rPr>
              <a:t>As meals became less of a battle, Mira decided to relight the sparkle </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in grandmother’s eyes.</a:t>
            </a:r>
            <a:endParaRPr lang="en-US" altLang="zh-CN" sz="1600" i="1">
              <a:solidFill>
                <a:srgbClr val="002060"/>
              </a:solidFill>
              <a:latin typeface="Times New Roman" panose="02020603050405020304"/>
              <a:ea typeface="宋体" panose="02010600030101010101" pitchFamily="2" charset="-122"/>
            </a:endParaRPr>
          </a:p>
        </p:txBody>
      </p:sp>
      <p:pic>
        <p:nvPicPr>
          <p:cNvPr id="6" name="图片 5"/>
          <p:cNvPicPr>
            <a:picLocks noChangeAspect="1"/>
          </p:cNvPicPr>
          <p:nvPr/>
        </p:nvPicPr>
        <p:blipFill>
          <a:blip r:embed="rId3"/>
          <a:srcRect/>
          <a:stretch>
            <a:fillRect/>
          </a:stretch>
        </p:blipFill>
        <p:spPr>
          <a:xfrm>
            <a:off x="7787640" y="4880610"/>
            <a:ext cx="4409440" cy="1977390"/>
          </a:xfrm>
          <a:prstGeom prst="rect">
            <a:avLst/>
          </a:prstGeom>
        </p:spPr>
      </p:pic>
      <p:sp>
        <p:nvSpPr>
          <p:cNvPr id="5" name="文本框 4"/>
          <p:cNvSpPr txBox="1"/>
          <p:nvPr/>
        </p:nvSpPr>
        <p:spPr>
          <a:xfrm>
            <a:off x="7787640" y="4880610"/>
            <a:ext cx="4290695" cy="1522730"/>
          </a:xfrm>
          <a:prstGeom prst="rect">
            <a:avLst/>
          </a:prstGeom>
          <a:noFill/>
          <a:extLst>
            <a:ext uri="{909E8E84-426E-40DD-AFC4-6F175D3DCCD1}">
              <a14:hiddenFill xmlns:a14="http://schemas.microsoft.com/office/drawing/2010/main">
                <a:solidFill>
                  <a:srgbClr val="FFFF00"/>
                </a:solidFill>
              </a14:hiddenFill>
            </a:ext>
          </a:extLst>
        </p:spPr>
        <p:txBody>
          <a:bodyPr wrap="square" rtlCol="0" anchor="t">
            <a:noAutofit/>
          </a:bodyPr>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Step-1. </a:t>
            </a:r>
            <a:endPar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pPr marL="285750" indent="-285750">
              <a:buFont typeface="Arial" panose="020B0604020202020204" pitchFamily="34" charset="0"/>
              <a:buChar char="•"/>
            </a:pP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先找到矛盾冲突，以此为读写切口，</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pPr marL="285750" indent="-285750">
              <a:buFont typeface="Arial" panose="020B0604020202020204" pitchFamily="34" charset="0"/>
              <a:buChar char="•"/>
            </a:pP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找准和发展情节主线；</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pPr marL="285750" indent="-285750">
              <a:buFont typeface="Arial" panose="020B0604020202020204" pitchFamily="34" charset="0"/>
              <a:buChar char="•"/>
            </a:pP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领会原作者的写作意图和思想；</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pPr marL="285750" indent="-285750">
              <a:buFont typeface="Arial" panose="020B0604020202020204" pitchFamily="34" charset="0"/>
              <a:buChar char="•"/>
            </a:pP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完成</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冲突</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解决</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升华</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闭环模式。</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4">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5"/>
          <a:stretch>
            <a:fillRect/>
          </a:stretch>
        </p:blipFill>
        <p:spPr>
          <a:xfrm rot="20700000" flipH="1">
            <a:off x="-90170" y="-229870"/>
            <a:ext cx="904875" cy="954405"/>
          </a:xfrm>
          <a:prstGeom prst="rect">
            <a:avLst/>
          </a:prstGeom>
        </p:spPr>
      </p:pic>
      <p:sp>
        <p:nvSpPr>
          <p:cNvPr id="7" name="文本框 6"/>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1" name="图片 10"/>
          <p:cNvPicPr>
            <a:picLocks noChangeAspect="1"/>
          </p:cNvPicPr>
          <p:nvPr/>
        </p:nvPicPr>
        <p:blipFill>
          <a:blip r:embed="rId6">
            <a:clrChange>
              <a:clrFrom>
                <a:srgbClr val="F6F6F6">
                  <a:alpha val="100000"/>
                </a:srgbClr>
              </a:clrFrom>
              <a:clrTo>
                <a:srgbClr val="F6F6F6">
                  <a:alpha val="100000"/>
                  <a:alpha val="0"/>
                </a:srgbClr>
              </a:clrTo>
            </a:clrChange>
          </a:blip>
          <a:stretch>
            <a:fillRect/>
          </a:stretch>
        </p:blipFill>
        <p:spPr>
          <a:xfrm>
            <a:off x="7301230" y="4319905"/>
            <a:ext cx="486410" cy="463550"/>
          </a:xfrm>
          <a:prstGeom prst="rect">
            <a:avLst/>
          </a:prstGeom>
        </p:spPr>
      </p:pic>
      <p:sp>
        <p:nvSpPr>
          <p:cNvPr id="17" name="圆角矩形 16"/>
          <p:cNvSpPr/>
          <p:nvPr>
            <p:custDataLst>
              <p:tags r:id="rId7"/>
            </p:custDataLst>
          </p:nvPr>
        </p:nvSpPr>
        <p:spPr>
          <a:xfrm>
            <a:off x="2933700" y="4585970"/>
            <a:ext cx="7635875" cy="294640"/>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22" name="圆角矩形 21"/>
          <p:cNvSpPr/>
          <p:nvPr>
            <p:custDataLst>
              <p:tags r:id="rId8"/>
            </p:custDataLst>
          </p:nvPr>
        </p:nvSpPr>
        <p:spPr>
          <a:xfrm>
            <a:off x="1290320" y="4880610"/>
            <a:ext cx="2851150" cy="29464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
        <p:nvSpPr>
          <p:cNvPr id="16" name="勾3 273"/>
          <p:cNvSpPr/>
          <p:nvPr/>
        </p:nvSpPr>
        <p:spPr bwMode="auto">
          <a:xfrm>
            <a:off x="3967480" y="4880610"/>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720000"/>
          </a:solidFill>
          <a:ln w="9525">
            <a:solidFill>
              <a:srgbClr val="720000"/>
            </a:solidFill>
            <a:round/>
          </a:ln>
        </p:spPr>
        <p:txBody>
          <a:bodyPr lIns="68580" tIns="34290" rIns="68580" bIns="34290" anchor="ctr"/>
          <a:p>
            <a:endParaRPr lang="zh-CN" altLang="en-US"/>
          </a:p>
        </p:txBody>
      </p:sp>
      <p:sp>
        <p:nvSpPr>
          <p:cNvPr id="13" name="圆角矩形 12"/>
          <p:cNvSpPr/>
          <p:nvPr/>
        </p:nvSpPr>
        <p:spPr>
          <a:xfrm>
            <a:off x="1195705" y="1645285"/>
            <a:ext cx="10563860" cy="29464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
        <p:nvSpPr>
          <p:cNvPr id="14" name="圆角矩形 13"/>
          <p:cNvSpPr/>
          <p:nvPr/>
        </p:nvSpPr>
        <p:spPr>
          <a:xfrm>
            <a:off x="2424430" y="1982470"/>
            <a:ext cx="9513570" cy="244475"/>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18" name="圆角矩形 17"/>
          <p:cNvSpPr/>
          <p:nvPr/>
        </p:nvSpPr>
        <p:spPr>
          <a:xfrm>
            <a:off x="151765" y="2164715"/>
            <a:ext cx="590550" cy="294640"/>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23" name="圆角矩形 22"/>
          <p:cNvSpPr/>
          <p:nvPr/>
        </p:nvSpPr>
        <p:spPr>
          <a:xfrm>
            <a:off x="702310" y="6376035"/>
            <a:ext cx="6885940" cy="294640"/>
          </a:xfrm>
          <a:prstGeom prst="roundRect">
            <a:avLst/>
          </a:prstGeom>
          <a:solidFill>
            <a:srgbClr val="FFFF00">
              <a:alpha val="27000"/>
            </a:srgbClr>
          </a:solidFill>
          <a:ln w="25400" cap="flat" cmpd="sng" algn="ctr">
            <a:noFill/>
            <a:prstDash val="solid"/>
          </a:ln>
          <a:effectLst/>
        </p:spPr>
        <p:txBody>
          <a:bodyPr rtlCol="0" anchor="ctr"/>
          <a:p>
            <a:pPr algn="l"/>
            <a:r>
              <a:rPr lang="en-US" altLang="zh-CN">
                <a:latin typeface="Times New Roman" panose="02020603050405020304" charset="0"/>
                <a:cs typeface="Times New Roman" panose="02020603050405020304" charset="0"/>
              </a:rPr>
              <a:t>What is true love and care to the seniors?</a:t>
            </a:r>
            <a:endParaRPr lang="zh-CN" altLang="en-US">
              <a:latin typeface="Times New Roman" panose="02020603050405020304" charset="0"/>
              <a:cs typeface="Times New Roman" panose="02020603050405020304" charset="0"/>
            </a:endParaRPr>
          </a:p>
        </p:txBody>
      </p:sp>
      <p:sp>
        <p:nvSpPr>
          <p:cNvPr id="19" name="圆角矩形 18"/>
          <p:cNvSpPr/>
          <p:nvPr/>
        </p:nvSpPr>
        <p:spPr>
          <a:xfrm>
            <a:off x="4498975" y="2746375"/>
            <a:ext cx="2606675" cy="294640"/>
          </a:xfrm>
          <a:prstGeom prst="roundRect">
            <a:avLst/>
          </a:prstGeom>
          <a:solidFill>
            <a:srgbClr val="FFFF00">
              <a:alpha val="27000"/>
            </a:srgbClr>
          </a:solidFill>
          <a:ln w="25400" cap="flat" cmpd="sng" algn="ctr">
            <a:noFill/>
            <a:prstDash val="solid"/>
          </a:ln>
          <a:effectLst/>
        </p:spPr>
        <p:txBody>
          <a:bodyPr rtlCol="0" anchor="ctr"/>
          <a:p>
            <a:pPr algn="ctr"/>
            <a:endParaRPr lang="zh-CN" altLang="en-US" sz="2400"/>
          </a:p>
        </p:txBody>
      </p:sp>
      <p:sp>
        <p:nvSpPr>
          <p:cNvPr id="21" name="圆角矩形 20"/>
          <p:cNvSpPr/>
          <p:nvPr/>
        </p:nvSpPr>
        <p:spPr>
          <a:xfrm>
            <a:off x="7428865" y="2746375"/>
            <a:ext cx="4443730" cy="294640"/>
          </a:xfrm>
          <a:prstGeom prst="roundRect">
            <a:avLst/>
          </a:prstGeom>
          <a:solidFill>
            <a:srgbClr val="FFFF00">
              <a:alpha val="27000"/>
            </a:srgbClr>
          </a:solidFill>
          <a:ln w="25400" cap="flat" cmpd="sng" algn="ctr">
            <a:noFill/>
            <a:prstDash val="solid"/>
          </a:ln>
          <a:effectLst/>
        </p:spPr>
        <p:txBody>
          <a:bodyPr rtlCol="0" anchor="ctr"/>
          <a:p>
            <a:pPr algn="ctr"/>
            <a:endParaRPr lang="zh-CN" altLang="en-US" sz="2400"/>
          </a:p>
        </p:txBody>
      </p:sp>
      <p:sp>
        <p:nvSpPr>
          <p:cNvPr id="24" name="圆角矩形 23"/>
          <p:cNvSpPr/>
          <p:nvPr/>
        </p:nvSpPr>
        <p:spPr>
          <a:xfrm>
            <a:off x="132080" y="2990850"/>
            <a:ext cx="1158875" cy="294640"/>
          </a:xfrm>
          <a:prstGeom prst="roundRect">
            <a:avLst/>
          </a:prstGeom>
          <a:solidFill>
            <a:srgbClr val="FFFF00">
              <a:alpha val="27000"/>
            </a:srgbClr>
          </a:solidFill>
          <a:ln w="25400" cap="flat" cmpd="sng" algn="ctr">
            <a:noFill/>
            <a:prstDash val="solid"/>
          </a:ln>
          <a:effectLst/>
        </p:spPr>
        <p:txBody>
          <a:bodyPr rtlCol="0" anchor="ctr"/>
          <a:p>
            <a:pPr algn="ctr"/>
            <a:endParaRPr lang="zh-CN" altLang="en-US" sz="2400"/>
          </a:p>
        </p:txBody>
      </p:sp>
      <p:sp>
        <p:nvSpPr>
          <p:cNvPr id="20" name="圆角矩形 19"/>
          <p:cNvSpPr/>
          <p:nvPr/>
        </p:nvSpPr>
        <p:spPr>
          <a:xfrm>
            <a:off x="783590" y="5494655"/>
            <a:ext cx="6885940" cy="294640"/>
          </a:xfrm>
          <a:prstGeom prst="roundRect">
            <a:avLst/>
          </a:prstGeom>
          <a:solidFill>
            <a:srgbClr val="00B0F0">
              <a:alpha val="27000"/>
            </a:srgbClr>
          </a:solidFill>
          <a:ln w="25400" cap="flat" cmpd="sng" algn="ctr">
            <a:noFill/>
            <a:prstDash val="solid"/>
          </a:ln>
          <a:effectLst/>
        </p:spPr>
        <p:txBody>
          <a:bodyPr rtlCol="0" anchor="ctr"/>
          <a:p>
            <a:pPr algn="l"/>
            <a:r>
              <a:rPr lang="en-US" altLang="zh-CN">
                <a:latin typeface="Times New Roman" panose="02020603050405020304" charset="0"/>
                <a:cs typeface="Times New Roman" panose="02020603050405020304" charset="0"/>
              </a:rPr>
              <a:t>How did Mira solve the problem of grandmother's refusing food?</a:t>
            </a:r>
            <a:endParaRPr lang="zh-CN" altLang="en-US">
              <a:latin typeface="Times New Roman" panose="02020603050405020304" charset="0"/>
              <a:cs typeface="Times New Roman" panose="02020603050405020304" charset="0"/>
            </a:endParaRPr>
          </a:p>
        </p:txBody>
      </p:sp>
      <p:sp>
        <p:nvSpPr>
          <p:cNvPr id="25" name="圆角矩形 24"/>
          <p:cNvSpPr/>
          <p:nvPr>
            <p:custDataLst>
              <p:tags r:id="rId9"/>
            </p:custDataLst>
          </p:nvPr>
        </p:nvSpPr>
        <p:spPr>
          <a:xfrm>
            <a:off x="1796415" y="5915660"/>
            <a:ext cx="2426970" cy="294640"/>
          </a:xfrm>
          <a:prstGeom prst="roundRect">
            <a:avLst/>
          </a:prstGeom>
          <a:solidFill>
            <a:srgbClr val="00B0F0">
              <a:alpha val="27000"/>
            </a:srgbClr>
          </a:solidFill>
          <a:ln w="25400" cap="flat" cmpd="sng" algn="ctr">
            <a:noFill/>
            <a:prstDash val="solid"/>
          </a:ln>
          <a:effectLst/>
        </p:spPr>
        <p:txBody>
          <a:bodyPr rtlCol="0" anchor="ctr"/>
          <a:p>
            <a:pPr algn="ctr"/>
            <a:endParaRPr lang="zh-CN" altLang="en-US" sz="2400"/>
          </a:p>
        </p:txBody>
      </p:sp>
      <p:sp>
        <p:nvSpPr>
          <p:cNvPr id="344068" name="AutoShape 4"/>
          <p:cNvSpPr>
            <a:spLocks noChangeArrowheads="1"/>
          </p:cNvSpPr>
          <p:nvPr/>
        </p:nvSpPr>
        <p:spPr bwMode="gray">
          <a:xfrm>
            <a:off x="7788275" y="4925695"/>
            <a:ext cx="4403725" cy="1825625"/>
          </a:xfrm>
          <a:prstGeom prst="bevel">
            <a:avLst>
              <a:gd name="adj" fmla="val 1495"/>
            </a:avLst>
          </a:prstGeom>
          <a:solidFill>
            <a:srgbClr val="1F7717"/>
          </a:solidFill>
          <a:ln w="19050" algn="ctr">
            <a:solidFill>
              <a:srgbClr val="FFFFFF"/>
            </a:solidFill>
            <a:miter lim="800000"/>
          </a:ln>
          <a:effectLst>
            <a:outerShdw dist="107763" dir="2700000" algn="ctr" rotWithShape="0">
              <a:srgbClr val="1C1C1C">
                <a:alpha val="50000"/>
              </a:srgbClr>
            </a:outerShdw>
          </a:effectLst>
        </p:spPr>
        <p:txBody>
          <a:bodyPr wrap="none" anchor="ctr"/>
          <a:p>
            <a:pPr marL="0" marR="0" lvl="0" indent="0" algn="ctr" defTabSz="914400" rtl="0" eaLnBrk="1" fontAlgn="base" latinLnBrk="0" hangingPunct="1">
              <a:lnSpc>
                <a:spcPct val="90000"/>
              </a:lnSpc>
              <a:spcBef>
                <a:spcPct val="35000"/>
              </a:spcBef>
              <a:spcAft>
                <a:spcPct val="15000"/>
              </a:spcAft>
              <a:buClrTx/>
              <a:buSzPct val="65000"/>
              <a:buFontTx/>
              <a:buChar char="•"/>
              <a:defRPr/>
            </a:pPr>
            <a:endParaRPr kumimoji="0" lang="zh-CN" altLang="en-US" sz="1200" b="0" i="0" u="none" strike="noStrike" kern="1200" cap="none" spc="0" normalizeH="0" baseline="0" noProof="0">
              <a:ln>
                <a:noFill/>
              </a:ln>
              <a:solidFill>
                <a:srgbClr val="003300"/>
              </a:solidFill>
              <a:effectLst/>
              <a:uLnTx/>
              <a:uFillTx/>
              <a:latin typeface="Arial" panose="020B0604020202020204" pitchFamily="34" charset="0"/>
              <a:ea typeface="黑体" panose="02010609060101010101" charset="-122"/>
              <a:cs typeface="微软雅黑" panose="020B0503020204020204" charset="-122"/>
            </a:endParaRPr>
          </a:p>
        </p:txBody>
      </p:sp>
      <p:pic>
        <p:nvPicPr>
          <p:cNvPr id="29" name="图片 28" descr="未标题-2.png"/>
          <p:cNvPicPr>
            <a:picLocks noChangeAspect="1"/>
          </p:cNvPicPr>
          <p:nvPr/>
        </p:nvPicPr>
        <p:blipFill>
          <a:blip r:embed="rId10"/>
          <a:stretch>
            <a:fillRect/>
          </a:stretch>
        </p:blipFill>
        <p:spPr>
          <a:xfrm flipH="1">
            <a:off x="11101070" y="5092700"/>
            <a:ext cx="1242060" cy="1765300"/>
          </a:xfrm>
          <a:prstGeom prst="rect">
            <a:avLst/>
          </a:prstGeom>
        </p:spPr>
      </p:pic>
      <p:sp>
        <p:nvSpPr>
          <p:cNvPr id="26" name="文本框 25"/>
          <p:cNvSpPr txBox="1"/>
          <p:nvPr/>
        </p:nvSpPr>
        <p:spPr>
          <a:xfrm>
            <a:off x="7969250" y="5409565"/>
            <a:ext cx="3230245" cy="706755"/>
          </a:xfrm>
          <a:prstGeom prst="rect">
            <a:avLst/>
          </a:prstGeom>
          <a:noFill/>
        </p:spPr>
        <p:txBody>
          <a:bodyPr wrap="square" rtlCol="0" anchor="t">
            <a:spAutoFit/>
          </a:bodyPr>
          <a:p>
            <a:r>
              <a:rPr lang="zh-CN" altLang="en-US" sz="2000" b="1">
                <a:solidFill>
                  <a:schemeClr val="bg1"/>
                </a:solidFill>
                <a:latin typeface="微软雅黑" panose="020B0503020204020204" charset="-122"/>
                <a:ea typeface="微软雅黑" panose="020B0503020204020204" charset="-122"/>
              </a:rPr>
              <a:t>利用后文回扣前文，</a:t>
            </a:r>
            <a:endParaRPr lang="zh-CN" altLang="en-US" sz="2000" b="1">
              <a:solidFill>
                <a:schemeClr val="bg1"/>
              </a:solidFill>
              <a:latin typeface="微软雅黑" panose="020B0503020204020204" charset="-122"/>
              <a:ea typeface="微软雅黑" panose="020B0503020204020204" charset="-122"/>
            </a:endParaRPr>
          </a:p>
          <a:p>
            <a:r>
              <a:rPr lang="zh-CN" altLang="en-US" sz="2000" b="1">
                <a:solidFill>
                  <a:schemeClr val="bg1"/>
                </a:solidFill>
                <a:latin typeface="微软雅黑" panose="020B0503020204020204" charset="-122"/>
                <a:ea typeface="微软雅黑" panose="020B0503020204020204" charset="-122"/>
              </a:rPr>
              <a:t>形成逻辑闭环和逻辑自洽。</a:t>
            </a:r>
            <a:endParaRPr lang="en-US" altLang="zh-CN" sz="2000" b="1">
              <a:solidFill>
                <a:schemeClr val="bg1"/>
              </a:solidFill>
              <a:latin typeface="微软雅黑" panose="020B0503020204020204" charset="-122"/>
              <a:ea typeface="微软雅黑" panose="020B0503020204020204" charset="-122"/>
            </a:endParaRPr>
          </a:p>
        </p:txBody>
      </p:sp>
      <p:cxnSp>
        <p:nvCxnSpPr>
          <p:cNvPr id="27" name="直接箭头连接符 26"/>
          <p:cNvCxnSpPr/>
          <p:nvPr/>
        </p:nvCxnSpPr>
        <p:spPr>
          <a:xfrm flipH="1" flipV="1">
            <a:off x="1961515" y="1958975"/>
            <a:ext cx="297180" cy="2906395"/>
          </a:xfrm>
          <a:prstGeom prst="straightConnector1">
            <a:avLst/>
          </a:prstGeom>
          <a:ln w="28575" cmpd="sng">
            <a:solidFill>
              <a:srgbClr val="803D1A">
                <a:alpha val="57000"/>
              </a:srgbClr>
            </a:solidFill>
            <a:prstDash val="solid"/>
            <a:tailEnd type="arrow"/>
          </a:ln>
        </p:spPr>
        <p:style>
          <a:lnRef idx="2">
            <a:schemeClr val="accent1"/>
          </a:lnRef>
          <a:fillRef idx="0">
            <a:srgbClr val="FFFFFF"/>
          </a:fillRef>
          <a:effectRef idx="0">
            <a:srgbClr val="FFFFFF"/>
          </a:effectRef>
          <a:fontRef idx="minor">
            <a:schemeClr val="tx1"/>
          </a:fontRef>
        </p:style>
      </p:cxnSp>
      <p:cxnSp>
        <p:nvCxnSpPr>
          <p:cNvPr id="28" name="直接箭头连接符 27"/>
          <p:cNvCxnSpPr/>
          <p:nvPr/>
        </p:nvCxnSpPr>
        <p:spPr>
          <a:xfrm flipV="1">
            <a:off x="2327910" y="5714365"/>
            <a:ext cx="3286125" cy="220980"/>
          </a:xfrm>
          <a:prstGeom prst="straightConnector1">
            <a:avLst/>
          </a:prstGeom>
          <a:ln w="28575" cmpd="sng">
            <a:solidFill>
              <a:srgbClr val="00B0F0">
                <a:alpha val="57000"/>
              </a:srgbClr>
            </a:solidFill>
            <a:prstDash val="solid"/>
            <a:tailEnd type="arrow"/>
          </a:ln>
        </p:spPr>
        <p:style>
          <a:lnRef idx="2">
            <a:schemeClr val="accent1"/>
          </a:lnRef>
          <a:fillRef idx="0">
            <a:srgbClr val="FFFFFF"/>
          </a:fillRef>
          <a:effectRef idx="0">
            <a:srgbClr val="FFFFFF"/>
          </a:effectRef>
          <a:fontRef idx="minor">
            <a:schemeClr val="tx1"/>
          </a:fontRef>
        </p:style>
      </p:cxnSp>
      <p:cxnSp>
        <p:nvCxnSpPr>
          <p:cNvPr id="30" name="直接箭头连接符 29"/>
          <p:cNvCxnSpPr/>
          <p:nvPr/>
        </p:nvCxnSpPr>
        <p:spPr>
          <a:xfrm flipH="1" flipV="1">
            <a:off x="7001510" y="2200275"/>
            <a:ext cx="967740" cy="2481580"/>
          </a:xfrm>
          <a:prstGeom prst="straightConnector1">
            <a:avLst/>
          </a:prstGeom>
          <a:ln w="28575" cmpd="sng">
            <a:solidFill>
              <a:srgbClr val="FF0000">
                <a:alpha val="40000"/>
              </a:srgbClr>
            </a:solidFill>
            <a:prstDash val="solid"/>
            <a:tailEnd type="arrow"/>
          </a:ln>
        </p:spPr>
        <p:style>
          <a:lnRef idx="2">
            <a:schemeClr val="accent1"/>
          </a:lnRef>
          <a:fillRef idx="0">
            <a:srgbClr val="FFFFFF"/>
          </a:fillRef>
          <a:effectRef idx="0">
            <a:srgbClr val="FFFFFF"/>
          </a:effectRef>
          <a:fontRef idx="minor">
            <a:schemeClr val="tx1"/>
          </a:fontRef>
        </p:style>
      </p:cxnSp>
      <p:cxnSp>
        <p:nvCxnSpPr>
          <p:cNvPr id="31" name="直接箭头连接符 30"/>
          <p:cNvCxnSpPr/>
          <p:nvPr/>
        </p:nvCxnSpPr>
        <p:spPr>
          <a:xfrm flipV="1">
            <a:off x="2506980" y="3077210"/>
            <a:ext cx="4349750" cy="3410585"/>
          </a:xfrm>
          <a:prstGeom prst="straightConnector1">
            <a:avLst/>
          </a:prstGeom>
          <a:ln w="28575" cmpd="sng">
            <a:solidFill>
              <a:schemeClr val="accent4">
                <a:lumMod val="60000"/>
                <a:lumOff val="40000"/>
                <a:alpha val="57000"/>
              </a:schemeClr>
            </a:solidFill>
            <a:prstDash val="solid"/>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inVertical)">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up)">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4068"/>
                                        </p:tgtEl>
                                        <p:attrNameLst>
                                          <p:attrName>style.visibility</p:attrName>
                                        </p:attrNameLst>
                                      </p:cBhvr>
                                      <p:to>
                                        <p:strVal val="visible"/>
                                      </p:to>
                                    </p:set>
                                    <p:anim calcmode="lin" valueType="num">
                                      <p:cBhvr additive="base">
                                        <p:cTn id="25" dur="500" fill="hold"/>
                                        <p:tgtEl>
                                          <p:spTgt spid="344068"/>
                                        </p:tgtEl>
                                        <p:attrNameLst>
                                          <p:attrName>ppt_x</p:attrName>
                                        </p:attrNameLst>
                                      </p:cBhvr>
                                      <p:tavLst>
                                        <p:tav tm="0">
                                          <p:val>
                                            <p:strVal val="#ppt_x"/>
                                          </p:val>
                                        </p:tav>
                                        <p:tav tm="100000">
                                          <p:val>
                                            <p:strVal val="#ppt_x"/>
                                          </p:val>
                                        </p:tav>
                                      </p:tavLst>
                                    </p:anim>
                                    <p:anim calcmode="lin" valueType="num">
                                      <p:cBhvr additive="base">
                                        <p:cTn id="26" dur="500" fill="hold"/>
                                        <p:tgtEl>
                                          <p:spTgt spid="344068"/>
                                        </p:tgtEl>
                                        <p:attrNameLst>
                                          <p:attrName>ppt_y</p:attrName>
                                        </p:attrNameLst>
                                      </p:cBhvr>
                                      <p:tavLst>
                                        <p:tav tm="0">
                                          <p:val>
                                            <p:strVal val="1+#ppt_h/2"/>
                                          </p:val>
                                        </p:tav>
                                        <p:tav tm="100000">
                                          <p:val>
                                            <p:strVal val="#ppt_y"/>
                                          </p:val>
                                        </p:tav>
                                      </p:tavLst>
                                    </p:anim>
                                  </p:childTnLst>
                                </p:cTn>
                              </p:par>
                              <p:par>
                                <p:cTn id="27" presetID="26"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80">
                                          <p:stCondLst>
                                            <p:cond delay="0"/>
                                          </p:stCondLst>
                                        </p:cTn>
                                        <p:tgtEl>
                                          <p:spTgt spid="29"/>
                                        </p:tgtEl>
                                      </p:cBhvr>
                                    </p:animEffect>
                                    <p:anim calcmode="lin" valueType="num">
                                      <p:cBhvr>
                                        <p:cTn id="30"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35" dur="26">
                                          <p:stCondLst>
                                            <p:cond delay="650"/>
                                          </p:stCondLst>
                                        </p:cTn>
                                        <p:tgtEl>
                                          <p:spTgt spid="29"/>
                                        </p:tgtEl>
                                      </p:cBhvr>
                                      <p:to x="100000" y="60000"/>
                                    </p:animScale>
                                    <p:animScale>
                                      <p:cBhvr>
                                        <p:cTn id="36" dur="166" decel="50000">
                                          <p:stCondLst>
                                            <p:cond delay="676"/>
                                          </p:stCondLst>
                                        </p:cTn>
                                        <p:tgtEl>
                                          <p:spTgt spid="29"/>
                                        </p:tgtEl>
                                      </p:cBhvr>
                                      <p:to x="100000" y="100000"/>
                                    </p:animScale>
                                    <p:animScale>
                                      <p:cBhvr>
                                        <p:cTn id="37" dur="26">
                                          <p:stCondLst>
                                            <p:cond delay="1312"/>
                                          </p:stCondLst>
                                        </p:cTn>
                                        <p:tgtEl>
                                          <p:spTgt spid="29"/>
                                        </p:tgtEl>
                                      </p:cBhvr>
                                      <p:to x="100000" y="80000"/>
                                    </p:animScale>
                                    <p:animScale>
                                      <p:cBhvr>
                                        <p:cTn id="38" dur="166" decel="50000">
                                          <p:stCondLst>
                                            <p:cond delay="1338"/>
                                          </p:stCondLst>
                                        </p:cTn>
                                        <p:tgtEl>
                                          <p:spTgt spid="29"/>
                                        </p:tgtEl>
                                      </p:cBhvr>
                                      <p:to x="100000" y="100000"/>
                                    </p:animScale>
                                    <p:animScale>
                                      <p:cBhvr>
                                        <p:cTn id="39" dur="26">
                                          <p:stCondLst>
                                            <p:cond delay="1642"/>
                                          </p:stCondLst>
                                        </p:cTn>
                                        <p:tgtEl>
                                          <p:spTgt spid="29"/>
                                        </p:tgtEl>
                                      </p:cBhvr>
                                      <p:to x="100000" y="90000"/>
                                    </p:animScale>
                                    <p:animScale>
                                      <p:cBhvr>
                                        <p:cTn id="40" dur="166" decel="50000">
                                          <p:stCondLst>
                                            <p:cond delay="1668"/>
                                          </p:stCondLst>
                                        </p:cTn>
                                        <p:tgtEl>
                                          <p:spTgt spid="29"/>
                                        </p:tgtEl>
                                      </p:cBhvr>
                                      <p:to x="100000" y="100000"/>
                                    </p:animScale>
                                    <p:animScale>
                                      <p:cBhvr>
                                        <p:cTn id="41" dur="26">
                                          <p:stCondLst>
                                            <p:cond delay="1808"/>
                                          </p:stCondLst>
                                        </p:cTn>
                                        <p:tgtEl>
                                          <p:spTgt spid="29"/>
                                        </p:tgtEl>
                                      </p:cBhvr>
                                      <p:to x="100000" y="95000"/>
                                    </p:animScale>
                                    <p:animScale>
                                      <p:cBhvr>
                                        <p:cTn id="42" dur="166" decel="50000">
                                          <p:stCondLst>
                                            <p:cond delay="1834"/>
                                          </p:stCondLst>
                                        </p:cTn>
                                        <p:tgtEl>
                                          <p:spTgt spid="29"/>
                                        </p:tgtEl>
                                      </p:cBhvr>
                                      <p:to x="100000" y="100000"/>
                                    </p:animScale>
                                  </p:childTnLst>
                                </p:cTn>
                              </p:par>
                              <p:par>
                                <p:cTn id="43" presetID="2" presetClass="entr" presetSubtype="4"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ppt_x"/>
                                          </p:val>
                                        </p:tav>
                                        <p:tav tm="100000">
                                          <p:val>
                                            <p:strVal val="#ppt_x"/>
                                          </p:val>
                                        </p:tav>
                                      </p:tavLst>
                                    </p:anim>
                                    <p:anim calcmode="lin" valueType="num">
                                      <p:cBhvr additive="base">
                                        <p:cTn id="4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barn(inVertical)">
                                      <p:cBhvr>
                                        <p:cTn id="51" dur="500"/>
                                        <p:tgtEl>
                                          <p:spTgt spid="30"/>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barn(inVertical)">
                                      <p:cBhvr>
                                        <p:cTn id="54" dur="500"/>
                                        <p:tgtEl>
                                          <p:spTgt spid="14"/>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arn(inVertic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barn(inVertical)">
                                      <p:cBhvr>
                                        <p:cTn id="62" dur="500"/>
                                        <p:tgtEl>
                                          <p:spTgt spid="27"/>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barn(inVertical)">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barn(inVertical)">
                                      <p:cBhvr>
                                        <p:cTn id="70" dur="500"/>
                                        <p:tgtEl>
                                          <p:spTgt spid="20"/>
                                        </p:tgtEl>
                                      </p:cBhvr>
                                    </p:animEffect>
                                  </p:childTnLst>
                                </p:cTn>
                              </p:par>
                              <p:par>
                                <p:cTn id="71" presetID="16" presetClass="entr" presetSubtype="21" fill="hold"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barn(inVertical)">
                                      <p:cBhvr>
                                        <p:cTn id="73" dur="500"/>
                                        <p:tgtEl>
                                          <p:spTgt spid="28"/>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nodeType="click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barn(inVertical)">
                                      <p:cBhvr>
                                        <p:cTn id="78" dur="500"/>
                                        <p:tgtEl>
                                          <p:spTgt spid="31"/>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barn(inVertical)">
                                      <p:cBhvr>
                                        <p:cTn id="81" dur="500"/>
                                        <p:tgtEl>
                                          <p:spTgt spid="23"/>
                                        </p:tgtEl>
                                      </p:cBhvr>
                                    </p:animEffect>
                                  </p:childTnLst>
                                </p:cTn>
                              </p:par>
                              <p:par>
                                <p:cTn id="82" presetID="16" presetClass="entr" presetSubtype="21"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barn(inVertical)">
                                      <p:cBhvr>
                                        <p:cTn id="84" dur="500"/>
                                        <p:tgtEl>
                                          <p:spTgt spid="19"/>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barn(inVertical)">
                                      <p:cBhvr>
                                        <p:cTn id="87" dur="500"/>
                                        <p:tgtEl>
                                          <p:spTgt spid="21"/>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barn(inVertical)">
                                      <p:cBhvr>
                                        <p:cTn id="9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7" grpId="0" bldLvl="0" animBg="1"/>
      <p:bldP spid="17" grpId="1" animBg="1"/>
      <p:bldP spid="22" grpId="0" bldLvl="0" animBg="1"/>
      <p:bldP spid="22" grpId="1" animBg="1"/>
      <p:bldP spid="16" grpId="0" bldLvl="0" animBg="1"/>
      <p:bldP spid="16" grpId="1" animBg="1"/>
      <p:bldP spid="25" grpId="1" animBg="1"/>
      <p:bldP spid="344068" grpId="0" bldLvl="0" animBg="1"/>
      <p:bldP spid="344068" grpId="1" animBg="1"/>
      <p:bldP spid="26" grpId="0"/>
      <p:bldP spid="26" grpId="1"/>
      <p:bldP spid="14" grpId="0" animBg="1"/>
      <p:bldP spid="14" grpId="1" animBg="1"/>
      <p:bldP spid="18" grpId="0" animBg="1"/>
      <p:bldP spid="18" grpId="1" animBg="1"/>
      <p:bldP spid="13" grpId="0" animBg="1"/>
      <p:bldP spid="13" grpId="1" animBg="1"/>
      <p:bldP spid="20" grpId="0" animBg="1"/>
      <p:bldP spid="20" grpId="1" animBg="1"/>
      <p:bldP spid="23" grpId="0" animBg="1"/>
      <p:bldP spid="23" grpId="1" animBg="1"/>
      <p:bldP spid="19" grpId="0" animBg="1"/>
      <p:bldP spid="21" grpId="0" animBg="1"/>
      <p:bldP spid="24" grpId="0" animBg="1"/>
      <p:bldP spid="19" grpId="1" animBg="1"/>
      <p:bldP spid="21" grpId="1" animBg="1"/>
      <p:bldP spid="2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290320" y="220980"/>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sp>
        <p:nvSpPr>
          <p:cNvPr id="2" name="文本框 1"/>
          <p:cNvSpPr txBox="1"/>
          <p:nvPr/>
        </p:nvSpPr>
        <p:spPr>
          <a:xfrm>
            <a:off x="132080" y="794385"/>
            <a:ext cx="11910695" cy="5876290"/>
          </a:xfrm>
          <a:prstGeom prst="rect">
            <a:avLst/>
          </a:prstGeom>
        </p:spPr>
        <p:txBody>
          <a:bodyPr wrap="square">
            <a:noAutofit/>
          </a:bodyPr>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This time, Mira wasn’t asking the AI to polish her essays. Instead, she typed a question that had been pressing on her heart for weeks</a:t>
            </a:r>
            <a:r>
              <a:rPr lang="zh-CN" altLang="en-US" sz="1600">
                <a:solidFill>
                  <a:schemeClr val="tx1"/>
                </a:solidFill>
                <a:latin typeface="Times New Roman" panose="02020603050405020304"/>
                <a:ea typeface="宋体" panose="02010600030101010101" pitchFamily="2" charset="-122"/>
              </a:rPr>
              <a:t>：</a:t>
            </a:r>
            <a:r>
              <a:rPr lang="en-US" altLang="zh-CN" sz="1600">
                <a:solidFill>
                  <a:schemeClr val="tx1"/>
                </a:solidFill>
                <a:latin typeface="Times New Roman" panose="02020603050405020304"/>
                <a:ea typeface="宋体" panose="02010600030101010101" pitchFamily="2" charset="-122"/>
              </a:rPr>
              <a:t> </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i="1">
                <a:solidFill>
                  <a:schemeClr val="tx1"/>
                </a:solidFill>
                <a:latin typeface="Times New Roman" panose="02020603050405020304"/>
                <a:ea typeface="宋体" panose="02010600030101010101" pitchFamily="2" charset="-122"/>
              </a:rPr>
              <a:t>“Why won’t Grandma eat properly?”</a:t>
            </a:r>
            <a:endParaRPr lang="en-US" altLang="zh-CN" sz="1600" i="1">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It was early January. After finishing her exams, Mira had returned to her hometown to spend some quiet days with her grandmother. The old woman had once been a legend—she’d worked as a tailor</a:t>
            </a:r>
            <a:r>
              <a:rPr lang="zh-CN" altLang="en-US" sz="1600">
                <a:solidFill>
                  <a:schemeClr val="tx1"/>
                </a:solidFill>
                <a:latin typeface="Times New Roman" panose="02020603050405020304"/>
                <a:ea typeface="宋体" panose="02010600030101010101" pitchFamily="2" charset="-122"/>
              </a:rPr>
              <a:t>（裁缝）</a:t>
            </a:r>
            <a:r>
              <a:rPr lang="en-US" altLang="zh-CN" sz="1600">
                <a:solidFill>
                  <a:schemeClr val="tx1"/>
                </a:solidFill>
                <a:latin typeface="Times New Roman" panose="02020603050405020304"/>
                <a:ea typeface="宋体" panose="02010600030101010101" pitchFamily="2" charset="-122"/>
              </a:rPr>
              <a:t>, made dresses for half the village and saved enough to open her own shop.</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Time had taken its toll. Now her eyesight had dimmed, her fingers trembled, but she was still that legendary woman who lived on her own terms. Whenever someone ladled </a:t>
            </a:r>
            <a:r>
              <a:rPr lang="zh-CN" altLang="en-US" sz="1600">
                <a:solidFill>
                  <a:schemeClr val="tx1"/>
                </a:solidFill>
                <a:latin typeface="Times New Roman" panose="02020603050405020304"/>
                <a:ea typeface="宋体" panose="02010600030101010101" pitchFamily="2" charset="-122"/>
              </a:rPr>
              <a:t>（用勺子舀）</a:t>
            </a:r>
            <a:r>
              <a:rPr lang="en-US" altLang="zh-CN" sz="1600">
                <a:solidFill>
                  <a:schemeClr val="tx1"/>
                </a:solidFill>
                <a:latin typeface="Times New Roman" panose="02020603050405020304"/>
                <a:ea typeface="宋体" panose="02010600030101010101" pitchFamily="2" charset="-122"/>
              </a:rPr>
              <a:t> soup into her bowl, she would push it away, murmuring, “I don’t need it. Save it for yourselves.” Every meal played out the same way. It broke Mira’s heart. </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Actually, the family was doing well. There was plenty of food, plenty of love. So why did eating—a simple, everyday act—seem like a burden to her?</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She tried reasoning with her, but the more she talked, the more Grandma resisted. Until one day, in a moment of frustration, she blurted out, “Grandma, you make me so sad when you act like this.” The old woman froze, then sighed. “I’m over seventy. I won’t be around much longer. It doesn’t matter how I eat.”</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The words cut deep. Mira thought about taking her to a psychologist </a:t>
            </a:r>
            <a:r>
              <a:rPr lang="zh-CN" altLang="en-US" sz="1600">
                <a:solidFill>
                  <a:schemeClr val="tx1"/>
                </a:solidFill>
                <a:latin typeface="Times New Roman" panose="02020603050405020304"/>
                <a:ea typeface="宋体" panose="02010600030101010101" pitchFamily="2" charset="-122"/>
              </a:rPr>
              <a:t>（心理医生）</a:t>
            </a:r>
            <a:r>
              <a:rPr lang="en-US" altLang="zh-CN" sz="1600">
                <a:solidFill>
                  <a:schemeClr val="tx1"/>
                </a:solidFill>
                <a:latin typeface="Times New Roman" panose="02020603050405020304"/>
                <a:ea typeface="宋体" panose="02010600030101010101" pitchFamily="2" charset="-122"/>
              </a:rPr>
              <a:t> but knew she’d refuse. So she turned to an old companion, the AI. </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The response came quickly. Grandma was refusing food because she felt like she no longer had a place in the family. The AI offered suggestions</a:t>
            </a:r>
            <a:r>
              <a:rPr lang="zh-CN" altLang="en-US" sz="1600">
                <a:solidFill>
                  <a:schemeClr val="tx1"/>
                </a:solidFill>
                <a:latin typeface="Times New Roman" panose="02020603050405020304"/>
                <a:ea typeface="宋体" panose="02010600030101010101" pitchFamily="2" charset="-122"/>
              </a:rPr>
              <a:t>：</a:t>
            </a:r>
            <a:r>
              <a:rPr lang="en-US" altLang="zh-CN" sz="1600">
                <a:solidFill>
                  <a:schemeClr val="tx1"/>
                </a:solidFill>
                <a:latin typeface="Times New Roman" panose="02020603050405020304"/>
                <a:ea typeface="宋体" panose="02010600030101010101" pitchFamily="2" charset="-122"/>
              </a:rPr>
              <a:t>Help her feel secure and needed.</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i="1">
                <a:solidFill>
                  <a:schemeClr val="tx1"/>
                </a:solidFill>
                <a:latin typeface="Times New Roman" panose="02020603050405020304"/>
                <a:ea typeface="宋体" panose="02010600030101010101" pitchFamily="2" charset="-122"/>
              </a:rPr>
              <a:t>Paragraph 1:</a:t>
            </a:r>
            <a:r>
              <a:rPr lang="en-US" altLang="zh-CN" sz="1600" i="1">
                <a:solidFill>
                  <a:srgbClr val="002060"/>
                </a:solidFill>
                <a:latin typeface="Times New Roman" panose="02020603050405020304"/>
                <a:ea typeface="宋体" panose="02010600030101010101" pitchFamily="2" charset="-122"/>
              </a:rPr>
              <a:t> With AI’s assistance, Mira began her plan.</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   </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     </a:t>
            </a:r>
            <a:r>
              <a:rPr lang="en-US" altLang="zh-CN" sz="1600" i="1">
                <a:solidFill>
                  <a:schemeClr val="tx1"/>
                </a:solidFill>
                <a:latin typeface="Times New Roman" panose="02020603050405020304"/>
                <a:ea typeface="宋体" panose="02010600030101010101" pitchFamily="2" charset="-122"/>
              </a:rPr>
              <a:t>Paragraph 2: </a:t>
            </a:r>
            <a:r>
              <a:rPr lang="en-US" altLang="zh-CN" sz="1600" i="1">
                <a:solidFill>
                  <a:srgbClr val="002060"/>
                </a:solidFill>
                <a:latin typeface="Times New Roman" panose="02020603050405020304"/>
                <a:ea typeface="宋体" panose="02010600030101010101" pitchFamily="2" charset="-122"/>
              </a:rPr>
              <a:t>As meals became less of a battle, Mira decided to relight the sparkle </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in grandmother’s eyes.</a:t>
            </a:r>
            <a:endParaRPr lang="en-US" altLang="zh-CN" sz="1600" i="1">
              <a:solidFill>
                <a:srgbClr val="002060"/>
              </a:solidFill>
              <a:latin typeface="Times New Roman" panose="02020603050405020304"/>
              <a:ea typeface="宋体" panose="02010600030101010101" pitchFamily="2" charset="-122"/>
            </a:endParaRPr>
          </a:p>
        </p:txBody>
      </p:sp>
      <p:pic>
        <p:nvPicPr>
          <p:cNvPr id="6" name="图片 5"/>
          <p:cNvPicPr>
            <a:picLocks noChangeAspect="1"/>
          </p:cNvPicPr>
          <p:nvPr/>
        </p:nvPicPr>
        <p:blipFill>
          <a:blip r:embed="rId3"/>
          <a:srcRect/>
          <a:stretch>
            <a:fillRect/>
          </a:stretch>
        </p:blipFill>
        <p:spPr>
          <a:xfrm>
            <a:off x="7787640" y="4880610"/>
            <a:ext cx="4409440" cy="1977390"/>
          </a:xfrm>
          <a:prstGeom prst="rect">
            <a:avLst/>
          </a:prstGeom>
        </p:spPr>
      </p:pic>
      <p:sp>
        <p:nvSpPr>
          <p:cNvPr id="5" name="文本框 4"/>
          <p:cNvSpPr txBox="1"/>
          <p:nvPr/>
        </p:nvSpPr>
        <p:spPr>
          <a:xfrm>
            <a:off x="7787640" y="4880610"/>
            <a:ext cx="4290695" cy="1522730"/>
          </a:xfrm>
          <a:prstGeom prst="rect">
            <a:avLst/>
          </a:prstGeom>
          <a:noFill/>
          <a:extLst>
            <a:ext uri="{909E8E84-426E-40DD-AFC4-6F175D3DCCD1}">
              <a14:hiddenFill xmlns:a14="http://schemas.microsoft.com/office/drawing/2010/main">
                <a:solidFill>
                  <a:srgbClr val="FFFF00"/>
                </a:solidFill>
              </a14:hiddenFill>
            </a:ext>
          </a:extLst>
        </p:spPr>
        <p:txBody>
          <a:bodyPr wrap="square" rtlCol="0" anchor="t">
            <a:noAutofit/>
          </a:bodyPr>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Step-1. </a:t>
            </a:r>
            <a:endPar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pPr marL="285750" indent="-285750">
              <a:buFont typeface="Arial" panose="020B0604020202020204" pitchFamily="34" charset="0"/>
              <a:buChar char="•"/>
            </a:pP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先找到矛盾冲突，以此为读写切口，</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pPr marL="285750" indent="-285750">
              <a:buFont typeface="Arial" panose="020B0604020202020204" pitchFamily="34" charset="0"/>
              <a:buChar char="•"/>
            </a:pP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找准和发展情节主线；</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pPr marL="285750" indent="-285750">
              <a:buFont typeface="Arial" panose="020B0604020202020204" pitchFamily="34" charset="0"/>
              <a:buChar char="•"/>
            </a:pP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领会原作者的写作意图和思想；</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pPr marL="285750" indent="-285750">
              <a:buFont typeface="Arial" panose="020B0604020202020204" pitchFamily="34" charset="0"/>
              <a:buChar char="•"/>
            </a:pP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完成</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冲突</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解决</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升华</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闭环模式。</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4">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5"/>
          <a:stretch>
            <a:fillRect/>
          </a:stretch>
        </p:blipFill>
        <p:spPr>
          <a:xfrm rot="20700000" flipH="1">
            <a:off x="-90170" y="-229870"/>
            <a:ext cx="904875" cy="954405"/>
          </a:xfrm>
          <a:prstGeom prst="rect">
            <a:avLst/>
          </a:prstGeom>
        </p:spPr>
      </p:pic>
      <p:sp>
        <p:nvSpPr>
          <p:cNvPr id="7" name="文本框 6"/>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1" name="图片 10"/>
          <p:cNvPicPr>
            <a:picLocks noChangeAspect="1"/>
          </p:cNvPicPr>
          <p:nvPr/>
        </p:nvPicPr>
        <p:blipFill>
          <a:blip r:embed="rId6">
            <a:clrChange>
              <a:clrFrom>
                <a:srgbClr val="F6F6F6">
                  <a:alpha val="100000"/>
                </a:srgbClr>
              </a:clrFrom>
              <a:clrTo>
                <a:srgbClr val="F6F6F6">
                  <a:alpha val="100000"/>
                  <a:alpha val="0"/>
                </a:srgbClr>
              </a:clrTo>
            </a:clrChange>
          </a:blip>
          <a:stretch>
            <a:fillRect/>
          </a:stretch>
        </p:blipFill>
        <p:spPr>
          <a:xfrm>
            <a:off x="4677410" y="4319905"/>
            <a:ext cx="486410" cy="463550"/>
          </a:xfrm>
          <a:prstGeom prst="rect">
            <a:avLst/>
          </a:prstGeom>
        </p:spPr>
      </p:pic>
      <p:sp>
        <p:nvSpPr>
          <p:cNvPr id="17" name="圆角矩形 16"/>
          <p:cNvSpPr/>
          <p:nvPr>
            <p:custDataLst>
              <p:tags r:id="rId7"/>
            </p:custDataLst>
          </p:nvPr>
        </p:nvSpPr>
        <p:spPr>
          <a:xfrm>
            <a:off x="2933700" y="4585970"/>
            <a:ext cx="7635875" cy="294640"/>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22" name="圆角矩形 21"/>
          <p:cNvSpPr/>
          <p:nvPr>
            <p:custDataLst>
              <p:tags r:id="rId8"/>
            </p:custDataLst>
          </p:nvPr>
        </p:nvSpPr>
        <p:spPr>
          <a:xfrm>
            <a:off x="1290320" y="4880610"/>
            <a:ext cx="2851150" cy="29464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
        <p:nvSpPr>
          <p:cNvPr id="16" name="勾3 273"/>
          <p:cNvSpPr/>
          <p:nvPr/>
        </p:nvSpPr>
        <p:spPr bwMode="auto">
          <a:xfrm>
            <a:off x="3967480" y="4880610"/>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720000"/>
          </a:solidFill>
          <a:ln w="9525">
            <a:solidFill>
              <a:srgbClr val="720000"/>
            </a:solidFill>
            <a:round/>
          </a:ln>
        </p:spPr>
        <p:txBody>
          <a:bodyPr lIns="68580" tIns="34290" rIns="68580" bIns="34290" anchor="ctr"/>
          <a:p>
            <a:endParaRPr lang="zh-CN" altLang="en-US"/>
          </a:p>
        </p:txBody>
      </p:sp>
      <p:sp>
        <p:nvSpPr>
          <p:cNvPr id="13" name="圆角矩形 12"/>
          <p:cNvSpPr/>
          <p:nvPr>
            <p:custDataLst>
              <p:tags r:id="rId9"/>
            </p:custDataLst>
          </p:nvPr>
        </p:nvSpPr>
        <p:spPr>
          <a:xfrm>
            <a:off x="1195705" y="1645285"/>
            <a:ext cx="10563860" cy="29464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
        <p:nvSpPr>
          <p:cNvPr id="14" name="圆角矩形 13"/>
          <p:cNvSpPr/>
          <p:nvPr>
            <p:custDataLst>
              <p:tags r:id="rId10"/>
            </p:custDataLst>
          </p:nvPr>
        </p:nvSpPr>
        <p:spPr>
          <a:xfrm>
            <a:off x="2424430" y="1982470"/>
            <a:ext cx="9513570" cy="244475"/>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18" name="圆角矩形 17"/>
          <p:cNvSpPr/>
          <p:nvPr>
            <p:custDataLst>
              <p:tags r:id="rId11"/>
            </p:custDataLst>
          </p:nvPr>
        </p:nvSpPr>
        <p:spPr>
          <a:xfrm>
            <a:off x="151765" y="2164715"/>
            <a:ext cx="590550" cy="294640"/>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23" name="圆角矩形 22"/>
          <p:cNvSpPr/>
          <p:nvPr>
            <p:custDataLst>
              <p:tags r:id="rId12"/>
            </p:custDataLst>
          </p:nvPr>
        </p:nvSpPr>
        <p:spPr>
          <a:xfrm>
            <a:off x="702310" y="6376035"/>
            <a:ext cx="6885940" cy="294640"/>
          </a:xfrm>
          <a:prstGeom prst="roundRect">
            <a:avLst/>
          </a:prstGeom>
          <a:solidFill>
            <a:srgbClr val="FFFF00">
              <a:alpha val="27000"/>
            </a:srgbClr>
          </a:solidFill>
          <a:ln w="25400" cap="flat" cmpd="sng" algn="ctr">
            <a:noFill/>
            <a:prstDash val="solid"/>
          </a:ln>
          <a:effectLst/>
        </p:spPr>
        <p:txBody>
          <a:bodyPr rtlCol="0" anchor="ctr"/>
          <a:p>
            <a:pPr algn="l"/>
            <a:r>
              <a:rPr lang="en-US" altLang="zh-CN">
                <a:latin typeface="Times New Roman" panose="02020603050405020304" charset="0"/>
                <a:cs typeface="Times New Roman" panose="02020603050405020304" charset="0"/>
              </a:rPr>
              <a:t>What is true love and care to the seniors?</a:t>
            </a:r>
            <a:endParaRPr lang="zh-CN" altLang="en-US">
              <a:latin typeface="Times New Roman" panose="02020603050405020304" charset="0"/>
              <a:cs typeface="Times New Roman" panose="02020603050405020304" charset="0"/>
            </a:endParaRPr>
          </a:p>
        </p:txBody>
      </p:sp>
      <p:sp>
        <p:nvSpPr>
          <p:cNvPr id="19" name="圆角矩形 18"/>
          <p:cNvSpPr/>
          <p:nvPr>
            <p:custDataLst>
              <p:tags r:id="rId13"/>
            </p:custDataLst>
          </p:nvPr>
        </p:nvSpPr>
        <p:spPr>
          <a:xfrm>
            <a:off x="4498975" y="2746375"/>
            <a:ext cx="2606675" cy="294640"/>
          </a:xfrm>
          <a:prstGeom prst="roundRect">
            <a:avLst/>
          </a:prstGeom>
          <a:solidFill>
            <a:srgbClr val="FFFF00">
              <a:alpha val="27000"/>
            </a:srgbClr>
          </a:solidFill>
          <a:ln w="25400" cap="flat" cmpd="sng" algn="ctr">
            <a:noFill/>
            <a:prstDash val="solid"/>
          </a:ln>
          <a:effectLst/>
        </p:spPr>
        <p:txBody>
          <a:bodyPr rtlCol="0" anchor="ctr"/>
          <a:p>
            <a:pPr algn="ctr"/>
            <a:endParaRPr lang="zh-CN" altLang="en-US" sz="2400"/>
          </a:p>
        </p:txBody>
      </p:sp>
      <p:sp>
        <p:nvSpPr>
          <p:cNvPr id="21" name="圆角矩形 20"/>
          <p:cNvSpPr/>
          <p:nvPr>
            <p:custDataLst>
              <p:tags r:id="rId14"/>
            </p:custDataLst>
          </p:nvPr>
        </p:nvSpPr>
        <p:spPr>
          <a:xfrm>
            <a:off x="7428865" y="2746375"/>
            <a:ext cx="4443730" cy="294640"/>
          </a:xfrm>
          <a:prstGeom prst="roundRect">
            <a:avLst/>
          </a:prstGeom>
          <a:solidFill>
            <a:srgbClr val="FFFF00">
              <a:alpha val="27000"/>
            </a:srgbClr>
          </a:solidFill>
          <a:ln w="25400" cap="flat" cmpd="sng" algn="ctr">
            <a:noFill/>
            <a:prstDash val="solid"/>
          </a:ln>
          <a:effectLst/>
        </p:spPr>
        <p:txBody>
          <a:bodyPr rtlCol="0" anchor="ctr"/>
          <a:p>
            <a:pPr algn="ctr"/>
            <a:endParaRPr lang="zh-CN" altLang="en-US" sz="2400"/>
          </a:p>
        </p:txBody>
      </p:sp>
      <p:sp>
        <p:nvSpPr>
          <p:cNvPr id="24" name="圆角矩形 23"/>
          <p:cNvSpPr/>
          <p:nvPr>
            <p:custDataLst>
              <p:tags r:id="rId15"/>
            </p:custDataLst>
          </p:nvPr>
        </p:nvSpPr>
        <p:spPr>
          <a:xfrm>
            <a:off x="132080" y="2990850"/>
            <a:ext cx="1158875" cy="294640"/>
          </a:xfrm>
          <a:prstGeom prst="roundRect">
            <a:avLst/>
          </a:prstGeom>
          <a:solidFill>
            <a:srgbClr val="FFFF00">
              <a:alpha val="27000"/>
            </a:srgbClr>
          </a:solidFill>
          <a:ln w="25400" cap="flat" cmpd="sng" algn="ctr">
            <a:noFill/>
            <a:prstDash val="solid"/>
          </a:ln>
          <a:effectLst/>
        </p:spPr>
        <p:txBody>
          <a:bodyPr rtlCol="0" anchor="ctr"/>
          <a:p>
            <a:pPr algn="ctr"/>
            <a:endParaRPr lang="zh-CN" altLang="en-US" sz="2400"/>
          </a:p>
        </p:txBody>
      </p:sp>
      <p:sp>
        <p:nvSpPr>
          <p:cNvPr id="344068" name="AutoShape 4"/>
          <p:cNvSpPr>
            <a:spLocks noChangeArrowheads="1"/>
          </p:cNvSpPr>
          <p:nvPr/>
        </p:nvSpPr>
        <p:spPr bwMode="gray">
          <a:xfrm>
            <a:off x="6198870" y="3286125"/>
            <a:ext cx="5790565" cy="3520440"/>
          </a:xfrm>
          <a:prstGeom prst="bevel">
            <a:avLst>
              <a:gd name="adj" fmla="val 1495"/>
            </a:avLst>
          </a:prstGeom>
          <a:solidFill>
            <a:srgbClr val="1F7717"/>
          </a:solidFill>
          <a:ln w="19050" algn="ctr">
            <a:solidFill>
              <a:srgbClr val="FFFFFF"/>
            </a:solidFill>
            <a:miter lim="800000"/>
          </a:ln>
          <a:effectLst>
            <a:outerShdw dist="107763" dir="2700000" algn="ctr" rotWithShape="0">
              <a:srgbClr val="1C1C1C">
                <a:alpha val="50000"/>
              </a:srgbClr>
            </a:outerShdw>
          </a:effectLst>
        </p:spPr>
        <p:txBody>
          <a:bodyPr wrap="none" anchor="ctr"/>
          <a:p>
            <a:pPr marL="0" marR="0" lvl="0" indent="0" algn="ctr" defTabSz="914400" rtl="0" eaLnBrk="1" fontAlgn="base" latinLnBrk="0" hangingPunct="1">
              <a:lnSpc>
                <a:spcPct val="90000"/>
              </a:lnSpc>
              <a:spcBef>
                <a:spcPct val="35000"/>
              </a:spcBef>
              <a:spcAft>
                <a:spcPct val="15000"/>
              </a:spcAft>
              <a:buClrTx/>
              <a:buSzPct val="65000"/>
              <a:buFontTx/>
              <a:buChar char="•"/>
              <a:defRPr/>
            </a:pPr>
            <a:endParaRPr kumimoji="0" lang="zh-CN" altLang="en-US" sz="1200" b="0" i="0" u="none" strike="noStrike" kern="1200" cap="none" spc="0" normalizeH="0" baseline="0" noProof="0">
              <a:ln>
                <a:noFill/>
              </a:ln>
              <a:solidFill>
                <a:srgbClr val="003300"/>
              </a:solidFill>
              <a:effectLst/>
              <a:uLnTx/>
              <a:uFillTx/>
              <a:latin typeface="Arial" panose="020B0604020202020204" pitchFamily="34" charset="0"/>
              <a:ea typeface="黑体" panose="02010609060101010101" charset="-122"/>
              <a:cs typeface="微软雅黑" panose="020B0503020204020204" charset="-122"/>
            </a:endParaRPr>
          </a:p>
        </p:txBody>
      </p:sp>
      <p:sp>
        <p:nvSpPr>
          <p:cNvPr id="20" name="文本框 19"/>
          <p:cNvSpPr txBox="1"/>
          <p:nvPr/>
        </p:nvSpPr>
        <p:spPr>
          <a:xfrm>
            <a:off x="6408420" y="3460115"/>
            <a:ext cx="5306695" cy="645160"/>
          </a:xfrm>
          <a:prstGeom prst="rect">
            <a:avLst/>
          </a:prstGeom>
          <a:noFill/>
        </p:spPr>
        <p:txBody>
          <a:bodyPr wrap="square" rtlCol="0" anchor="t">
            <a:spAutoFit/>
          </a:bodyPr>
          <a:p>
            <a:pPr marL="285750" indent="-285750">
              <a:buFont typeface="Wingdings" panose="05000000000000000000" charset="0"/>
              <a:buChar char="Ø"/>
            </a:pPr>
            <a:r>
              <a:rPr lang="zh-CN" altLang="en-US" b="1">
                <a:solidFill>
                  <a:schemeClr val="bg1"/>
                </a:solidFill>
              </a:rPr>
              <a:t>人物性格是情节逻辑的基石，它为故事的发展提供了内在的动力和合理性。</a:t>
            </a:r>
            <a:endParaRPr lang="zh-CN" altLang="en-US" b="1">
              <a:solidFill>
                <a:schemeClr val="bg1"/>
              </a:solidFill>
            </a:endParaRPr>
          </a:p>
        </p:txBody>
      </p:sp>
      <p:pic>
        <p:nvPicPr>
          <p:cNvPr id="29" name="图片 28" descr="未标题-2.png"/>
          <p:cNvPicPr>
            <a:picLocks noChangeAspect="1"/>
          </p:cNvPicPr>
          <p:nvPr/>
        </p:nvPicPr>
        <p:blipFill>
          <a:blip r:embed="rId16"/>
          <a:stretch>
            <a:fillRect/>
          </a:stretch>
        </p:blipFill>
        <p:spPr>
          <a:xfrm flipH="1">
            <a:off x="11302365" y="5078095"/>
            <a:ext cx="952500" cy="1792605"/>
          </a:xfrm>
          <a:prstGeom prst="rect">
            <a:avLst/>
          </a:prstGeom>
        </p:spPr>
      </p:pic>
      <p:sp>
        <p:nvSpPr>
          <p:cNvPr id="25" name="圆角矩形 24"/>
          <p:cNvSpPr/>
          <p:nvPr>
            <p:custDataLst>
              <p:tags r:id="rId17"/>
            </p:custDataLst>
          </p:nvPr>
        </p:nvSpPr>
        <p:spPr>
          <a:xfrm>
            <a:off x="842645" y="2226945"/>
            <a:ext cx="5253990" cy="294640"/>
          </a:xfrm>
          <a:prstGeom prst="roundRect">
            <a:avLst/>
          </a:prstGeom>
          <a:solidFill>
            <a:srgbClr val="FFFF00">
              <a:alpha val="27000"/>
            </a:srgbClr>
          </a:solidFill>
          <a:ln w="25400" cap="flat" cmpd="sng" algn="ctr">
            <a:noFill/>
            <a:prstDash val="solid"/>
          </a:ln>
          <a:effectLst/>
        </p:spPr>
        <p:txBody>
          <a:bodyPr rtlCol="0" anchor="ctr"/>
          <a:p>
            <a:pPr algn="ctr"/>
            <a:endParaRPr lang="zh-CN" altLang="en-US" sz="2400"/>
          </a:p>
        </p:txBody>
      </p:sp>
      <p:sp>
        <p:nvSpPr>
          <p:cNvPr id="26" name="文本框 25"/>
          <p:cNvSpPr txBox="1"/>
          <p:nvPr/>
        </p:nvSpPr>
        <p:spPr>
          <a:xfrm>
            <a:off x="6308090" y="4105275"/>
            <a:ext cx="5686425" cy="2584450"/>
          </a:xfrm>
          <a:prstGeom prst="rect">
            <a:avLst/>
          </a:prstGeom>
          <a:noFill/>
        </p:spPr>
        <p:txBody>
          <a:bodyPr wrap="square" rtlCol="0" anchor="t">
            <a:spAutoFit/>
          </a:bodyPr>
          <a:p>
            <a:pPr marL="285750" indent="-285750">
              <a:buFont typeface="Wingdings" panose="05000000000000000000" charset="0"/>
              <a:buChar char="Ø"/>
            </a:pPr>
            <a:r>
              <a:rPr lang="zh-CN" altLang="en-US" b="1">
                <a:solidFill>
                  <a:schemeClr val="bg1"/>
                </a:solidFill>
                <a:latin typeface="Times New Roman" panose="02020603050405020304" charset="0"/>
                <a:cs typeface="Times New Roman" panose="02020603050405020304" charset="0"/>
              </a:rPr>
              <a:t>通过对比</a:t>
            </a:r>
            <a:r>
              <a:rPr lang="en-US" altLang="zh-CN" b="1">
                <a:solidFill>
                  <a:schemeClr val="bg1"/>
                </a:solidFill>
                <a:latin typeface="Times New Roman" panose="02020603050405020304" charset="0"/>
                <a:cs typeface="Times New Roman" panose="02020603050405020304" charset="0"/>
              </a:rPr>
              <a:t>Grandma</a:t>
            </a:r>
            <a:r>
              <a:rPr lang="zh-CN" altLang="en-US" b="1">
                <a:solidFill>
                  <a:schemeClr val="bg1"/>
                </a:solidFill>
                <a:latin typeface="Times New Roman" panose="02020603050405020304" charset="0"/>
                <a:cs typeface="Times New Roman" panose="02020603050405020304" charset="0"/>
              </a:rPr>
              <a:t>今昔情况（</a:t>
            </a:r>
            <a:r>
              <a:rPr lang="en-US" altLang="zh-CN" b="1">
                <a:solidFill>
                  <a:schemeClr val="bg1"/>
                </a:solidFill>
                <a:latin typeface="Times New Roman" panose="02020603050405020304" charset="0"/>
                <a:cs typeface="Times New Roman" panose="02020603050405020304" charset="0"/>
              </a:rPr>
              <a:t>once...; now...</a:t>
            </a:r>
            <a:r>
              <a:rPr lang="zh-CN" altLang="en-US" b="1">
                <a:solidFill>
                  <a:schemeClr val="bg1"/>
                </a:solidFill>
                <a:latin typeface="Times New Roman" panose="02020603050405020304" charset="0"/>
                <a:cs typeface="Times New Roman" panose="02020603050405020304" charset="0"/>
              </a:rPr>
              <a:t>）可以看出其巨大的心理落差；通过</a:t>
            </a:r>
            <a:r>
              <a:rPr lang="en-US" altLang="zh-CN" b="1">
                <a:solidFill>
                  <a:schemeClr val="bg1"/>
                </a:solidFill>
                <a:latin typeface="Times New Roman" panose="02020603050405020304" charset="0"/>
                <a:cs typeface="Times New Roman" panose="02020603050405020304" charset="0"/>
              </a:rPr>
              <a:t>“but she was still that legendary woman who lived on her own terms”</a:t>
            </a:r>
            <a:r>
              <a:rPr lang="zh-CN" altLang="en-US" b="1">
                <a:solidFill>
                  <a:schemeClr val="bg1"/>
                </a:solidFill>
                <a:latin typeface="Times New Roman" panose="02020603050405020304" charset="0"/>
                <a:cs typeface="Times New Roman" panose="02020603050405020304" charset="0"/>
              </a:rPr>
              <a:t>的描述，分析</a:t>
            </a:r>
            <a:r>
              <a:rPr lang="en-US" altLang="zh-CN" b="1">
                <a:solidFill>
                  <a:schemeClr val="bg1"/>
                </a:solidFill>
                <a:latin typeface="Times New Roman" panose="02020603050405020304" charset="0"/>
                <a:cs typeface="Times New Roman" panose="02020603050405020304" charset="0"/>
                <a:sym typeface="+mn-ea"/>
              </a:rPr>
              <a:t>Grandma</a:t>
            </a:r>
            <a:r>
              <a:rPr lang="zh-CN" altLang="en-US" b="1">
                <a:solidFill>
                  <a:schemeClr val="bg1"/>
                </a:solidFill>
                <a:latin typeface="Times New Roman" panose="02020603050405020304" charset="0"/>
                <a:cs typeface="Times New Roman" panose="02020603050405020304" charset="0"/>
              </a:rPr>
              <a:t>英雄迟暮而</a:t>
            </a:r>
            <a:r>
              <a:rPr lang="zh-CN" altLang="en-US" b="1">
                <a:solidFill>
                  <a:schemeClr val="bg1"/>
                </a:solidFill>
                <a:latin typeface="Times New Roman" panose="02020603050405020304" charset="0"/>
                <a:cs typeface="Times New Roman" panose="02020603050405020304" charset="0"/>
                <a:sym typeface="+mn-ea"/>
              </a:rPr>
              <a:t>倔强的自尊</a:t>
            </a:r>
            <a:r>
              <a:rPr lang="zh-CN" altLang="en-US" b="1">
                <a:solidFill>
                  <a:schemeClr val="bg1"/>
                </a:solidFill>
                <a:latin typeface="Times New Roman" panose="02020603050405020304" charset="0"/>
                <a:cs typeface="Times New Roman" panose="02020603050405020304" charset="0"/>
              </a:rPr>
              <a:t>。</a:t>
            </a:r>
            <a:endParaRPr lang="zh-CN" altLang="en-US" b="1">
              <a:solidFill>
                <a:schemeClr val="bg1"/>
              </a:solidFill>
              <a:latin typeface="Times New Roman" panose="02020603050405020304" charset="0"/>
              <a:cs typeface="Times New Roman" panose="02020603050405020304" charset="0"/>
            </a:endParaRPr>
          </a:p>
          <a:p>
            <a:pPr marL="285750" indent="-285750">
              <a:buFont typeface="Wingdings" panose="05000000000000000000" charset="0"/>
              <a:buChar char="Ø"/>
            </a:pPr>
            <a:r>
              <a:rPr lang="zh-CN" altLang="en-US" b="1">
                <a:solidFill>
                  <a:schemeClr val="bg1"/>
                </a:solidFill>
                <a:latin typeface="Times New Roman" panose="02020603050405020304" charset="0"/>
                <a:cs typeface="Times New Roman" panose="02020603050405020304" charset="0"/>
              </a:rPr>
              <a:t>不难看出</a:t>
            </a:r>
            <a:r>
              <a:rPr lang="en-US" altLang="zh-CN" b="1">
                <a:solidFill>
                  <a:schemeClr val="bg1"/>
                </a:solidFill>
                <a:latin typeface="Times New Roman" panose="02020603050405020304" charset="0"/>
                <a:cs typeface="Times New Roman" panose="02020603050405020304" charset="0"/>
              </a:rPr>
              <a:t> “Whenever someone ladled  soup into her bowl, she would push it away”</a:t>
            </a:r>
            <a:r>
              <a:rPr lang="zh-CN" altLang="en-US" b="1">
                <a:solidFill>
                  <a:schemeClr val="bg1"/>
                </a:solidFill>
                <a:latin typeface="Times New Roman" panose="02020603050405020304" charset="0"/>
                <a:cs typeface="Times New Roman" panose="02020603050405020304" charset="0"/>
              </a:rPr>
              <a:t>，她拒绝的不是</a:t>
            </a:r>
            <a:endParaRPr lang="zh-CN" altLang="en-US" b="1">
              <a:solidFill>
                <a:schemeClr val="bg1"/>
              </a:solidFill>
              <a:latin typeface="Times New Roman" panose="02020603050405020304" charset="0"/>
              <a:cs typeface="Times New Roman" panose="02020603050405020304" charset="0"/>
            </a:endParaRPr>
          </a:p>
          <a:p>
            <a:pPr indent="0">
              <a:buFont typeface="Wingdings" panose="05000000000000000000" charset="0"/>
              <a:buNone/>
            </a:pPr>
            <a:r>
              <a:rPr lang="en-US" altLang="zh-CN" b="1">
                <a:solidFill>
                  <a:schemeClr val="bg1"/>
                </a:solidFill>
                <a:latin typeface="Times New Roman" panose="02020603050405020304" charset="0"/>
                <a:cs typeface="Times New Roman" panose="02020603050405020304" charset="0"/>
              </a:rPr>
              <a:t>     </a:t>
            </a:r>
            <a:r>
              <a:rPr lang="zh-CN" altLang="en-US" b="1">
                <a:solidFill>
                  <a:schemeClr val="bg1"/>
                </a:solidFill>
                <a:latin typeface="Times New Roman" panose="02020603050405020304" charset="0"/>
                <a:cs typeface="Times New Roman" panose="02020603050405020304" charset="0"/>
              </a:rPr>
              <a:t>食物，而是一种</a:t>
            </a:r>
            <a:r>
              <a:rPr lang="en-US" altLang="zh-CN" b="1">
                <a:solidFill>
                  <a:schemeClr val="bg1"/>
                </a:solidFill>
                <a:latin typeface="Times New Roman" panose="02020603050405020304" charset="0"/>
                <a:cs typeface="Times New Roman" panose="02020603050405020304" charset="0"/>
              </a:rPr>
              <a:t>“</a:t>
            </a:r>
            <a:r>
              <a:rPr lang="zh-CN" altLang="en-US" b="1">
                <a:solidFill>
                  <a:schemeClr val="bg1"/>
                </a:solidFill>
                <a:latin typeface="Times New Roman" panose="02020603050405020304" charset="0"/>
                <a:cs typeface="Times New Roman" panose="02020603050405020304" charset="0"/>
              </a:rPr>
              <a:t>被照顾的悲伤</a:t>
            </a:r>
            <a:r>
              <a:rPr lang="en-US" altLang="zh-CN" b="1">
                <a:solidFill>
                  <a:schemeClr val="bg1"/>
                </a:solidFill>
                <a:latin typeface="Times New Roman" panose="02020603050405020304" charset="0"/>
                <a:cs typeface="Times New Roman" panose="02020603050405020304" charset="0"/>
              </a:rPr>
              <a:t>”</a:t>
            </a:r>
            <a:r>
              <a:rPr lang="zh-CN" altLang="en-US" b="1">
                <a:solidFill>
                  <a:schemeClr val="bg1"/>
                </a:solidFill>
                <a:latin typeface="Times New Roman" panose="02020603050405020304" charset="0"/>
                <a:cs typeface="Times New Roman" panose="02020603050405020304" charset="0"/>
              </a:rPr>
              <a:t>。</a:t>
            </a:r>
            <a:endParaRPr lang="zh-CN" altLang="en-US" b="1">
              <a:solidFill>
                <a:schemeClr val="bg1"/>
              </a:solidFill>
              <a:latin typeface="Times New Roman" panose="02020603050405020304" charset="0"/>
              <a:cs typeface="Times New Roman" panose="02020603050405020304" charset="0"/>
            </a:endParaRPr>
          </a:p>
          <a:p>
            <a:pPr marL="285750" indent="-285750">
              <a:buFont typeface="Wingdings" panose="05000000000000000000" charset="0"/>
              <a:buChar char="Ø"/>
            </a:pPr>
            <a:r>
              <a:rPr lang="zh-CN" altLang="en-US" b="1">
                <a:solidFill>
                  <a:schemeClr val="bg1"/>
                </a:solidFill>
                <a:latin typeface="Times New Roman" panose="02020603050405020304" charset="0"/>
                <a:cs typeface="Times New Roman" panose="02020603050405020304" charset="0"/>
              </a:rPr>
              <a:t>因此本文落脚点</a:t>
            </a:r>
            <a:r>
              <a:rPr lang="en-US" altLang="zh-CN" b="1">
                <a:solidFill>
                  <a:schemeClr val="bg1"/>
                </a:solidFill>
                <a:latin typeface="Times New Roman" panose="02020603050405020304" charset="0"/>
                <a:cs typeface="Times New Roman" panose="02020603050405020304" charset="0"/>
              </a:rPr>
              <a:t>“What is true love and care to the seniors?”</a:t>
            </a:r>
            <a:endParaRPr lang="en-US" altLang="zh-CN" b="1">
              <a:solidFill>
                <a:schemeClr val="bg1"/>
              </a:solidFill>
              <a:latin typeface="Times New Roman" panose="02020603050405020304" charset="0"/>
              <a:cs typeface="Times New Roman" panose="0202060305040502030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80">
                                          <p:stCondLst>
                                            <p:cond delay="0"/>
                                          </p:stCondLst>
                                        </p:cTn>
                                        <p:tgtEl>
                                          <p:spTgt spid="29"/>
                                        </p:tgtEl>
                                      </p:cBhvr>
                                    </p:animEffect>
                                    <p:anim calcmode="lin" valueType="num">
                                      <p:cBhvr>
                                        <p:cTn id="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9"/>
                                        </p:tgtEl>
                                      </p:cBhvr>
                                      <p:to x="100000" y="60000"/>
                                    </p:animScale>
                                    <p:animScale>
                                      <p:cBhvr>
                                        <p:cTn id="14" dur="166" decel="50000">
                                          <p:stCondLst>
                                            <p:cond delay="676"/>
                                          </p:stCondLst>
                                        </p:cTn>
                                        <p:tgtEl>
                                          <p:spTgt spid="29"/>
                                        </p:tgtEl>
                                      </p:cBhvr>
                                      <p:to x="100000" y="100000"/>
                                    </p:animScale>
                                    <p:animScale>
                                      <p:cBhvr>
                                        <p:cTn id="15" dur="26">
                                          <p:stCondLst>
                                            <p:cond delay="1312"/>
                                          </p:stCondLst>
                                        </p:cTn>
                                        <p:tgtEl>
                                          <p:spTgt spid="29"/>
                                        </p:tgtEl>
                                      </p:cBhvr>
                                      <p:to x="100000" y="80000"/>
                                    </p:animScale>
                                    <p:animScale>
                                      <p:cBhvr>
                                        <p:cTn id="16" dur="166" decel="50000">
                                          <p:stCondLst>
                                            <p:cond delay="1338"/>
                                          </p:stCondLst>
                                        </p:cTn>
                                        <p:tgtEl>
                                          <p:spTgt spid="29"/>
                                        </p:tgtEl>
                                      </p:cBhvr>
                                      <p:to x="100000" y="100000"/>
                                    </p:animScale>
                                    <p:animScale>
                                      <p:cBhvr>
                                        <p:cTn id="17" dur="26">
                                          <p:stCondLst>
                                            <p:cond delay="1642"/>
                                          </p:stCondLst>
                                        </p:cTn>
                                        <p:tgtEl>
                                          <p:spTgt spid="29"/>
                                        </p:tgtEl>
                                      </p:cBhvr>
                                      <p:to x="100000" y="90000"/>
                                    </p:animScale>
                                    <p:animScale>
                                      <p:cBhvr>
                                        <p:cTn id="18" dur="166" decel="50000">
                                          <p:stCondLst>
                                            <p:cond delay="1668"/>
                                          </p:stCondLst>
                                        </p:cTn>
                                        <p:tgtEl>
                                          <p:spTgt spid="29"/>
                                        </p:tgtEl>
                                      </p:cBhvr>
                                      <p:to x="100000" y="100000"/>
                                    </p:animScale>
                                    <p:animScale>
                                      <p:cBhvr>
                                        <p:cTn id="19" dur="26">
                                          <p:stCondLst>
                                            <p:cond delay="1808"/>
                                          </p:stCondLst>
                                        </p:cTn>
                                        <p:tgtEl>
                                          <p:spTgt spid="29"/>
                                        </p:tgtEl>
                                      </p:cBhvr>
                                      <p:to x="100000" y="95000"/>
                                    </p:animScale>
                                    <p:animScale>
                                      <p:cBhvr>
                                        <p:cTn id="20" dur="166" decel="50000">
                                          <p:stCondLst>
                                            <p:cond delay="1834"/>
                                          </p:stCondLst>
                                        </p:cTn>
                                        <p:tgtEl>
                                          <p:spTgt spid="29"/>
                                        </p:tgtEl>
                                      </p:cBhvr>
                                      <p:to x="100000" y="100000"/>
                                    </p:animScale>
                                  </p:childTnLst>
                                </p:cTn>
                              </p:par>
                              <p:par>
                                <p:cTn id="21" presetID="2" presetClass="entr" presetSubtype="4" fill="hold" grpId="0" nodeType="withEffect">
                                  <p:stCondLst>
                                    <p:cond delay="0"/>
                                  </p:stCondLst>
                                  <p:childTnLst>
                                    <p:set>
                                      <p:cBhvr>
                                        <p:cTn id="22" dur="1" fill="hold">
                                          <p:stCondLst>
                                            <p:cond delay="0"/>
                                          </p:stCondLst>
                                        </p:cTn>
                                        <p:tgtEl>
                                          <p:spTgt spid="344068"/>
                                        </p:tgtEl>
                                        <p:attrNameLst>
                                          <p:attrName>style.visibility</p:attrName>
                                        </p:attrNameLst>
                                      </p:cBhvr>
                                      <p:to>
                                        <p:strVal val="visible"/>
                                      </p:to>
                                    </p:set>
                                    <p:anim calcmode="lin" valueType="num">
                                      <p:cBhvr additive="base">
                                        <p:cTn id="23" dur="500" fill="hold"/>
                                        <p:tgtEl>
                                          <p:spTgt spid="344068"/>
                                        </p:tgtEl>
                                        <p:attrNameLst>
                                          <p:attrName>ppt_x</p:attrName>
                                        </p:attrNameLst>
                                      </p:cBhvr>
                                      <p:tavLst>
                                        <p:tav tm="0">
                                          <p:val>
                                            <p:strVal val="#ppt_x"/>
                                          </p:val>
                                        </p:tav>
                                        <p:tav tm="100000">
                                          <p:val>
                                            <p:strVal val="#ppt_x"/>
                                          </p:val>
                                        </p:tav>
                                      </p:tavLst>
                                    </p:anim>
                                    <p:anim calcmode="lin" valueType="num">
                                      <p:cBhvr additive="base">
                                        <p:cTn id="24" dur="500" fill="hold"/>
                                        <p:tgtEl>
                                          <p:spTgt spid="34406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inVertical)">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barn(inVertical)">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7" grpId="1" animBg="1"/>
      <p:bldP spid="22" grpId="1" animBg="1"/>
      <p:bldP spid="16" grpId="1" animBg="1"/>
      <p:bldP spid="13" grpId="1" animBg="1"/>
      <p:bldP spid="14" grpId="1" animBg="1"/>
      <p:bldP spid="18" grpId="1" animBg="1"/>
      <p:bldP spid="19" grpId="1" animBg="1"/>
      <p:bldP spid="21" grpId="1" animBg="1"/>
      <p:bldP spid="24" grpId="1" animBg="1"/>
      <p:bldP spid="344068" grpId="0" bldLvl="0" animBg="1"/>
      <p:bldP spid="344068" grpId="1" animBg="1"/>
      <p:bldP spid="20" grpId="0"/>
      <p:bldP spid="20" grpId="1"/>
      <p:bldP spid="26" grpId="0"/>
      <p:bldP spid="2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290320" y="220980"/>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sp>
        <p:nvSpPr>
          <p:cNvPr id="2" name="文本框 1"/>
          <p:cNvSpPr txBox="1"/>
          <p:nvPr/>
        </p:nvSpPr>
        <p:spPr>
          <a:xfrm>
            <a:off x="132080" y="794385"/>
            <a:ext cx="11910695" cy="5876290"/>
          </a:xfrm>
          <a:prstGeom prst="rect">
            <a:avLst/>
          </a:prstGeom>
        </p:spPr>
        <p:txBody>
          <a:bodyPr wrap="square">
            <a:noAutofit/>
          </a:bodyPr>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This time, Mira wasn’t asking the </a:t>
            </a:r>
            <a:r>
              <a:rPr lang="en-US" altLang="zh-CN" sz="1600">
                <a:solidFill>
                  <a:schemeClr val="tx1"/>
                </a:solidFill>
                <a:highlight>
                  <a:srgbClr val="FFFF00"/>
                </a:highlight>
                <a:latin typeface="Times New Roman" panose="02020603050405020304"/>
                <a:ea typeface="宋体" panose="02010600030101010101" pitchFamily="2" charset="-122"/>
              </a:rPr>
              <a:t>AI</a:t>
            </a:r>
            <a:r>
              <a:rPr lang="en-US" altLang="zh-CN" sz="1600">
                <a:solidFill>
                  <a:schemeClr val="tx1"/>
                </a:solidFill>
                <a:latin typeface="Times New Roman" panose="02020603050405020304"/>
                <a:ea typeface="宋体" panose="02010600030101010101" pitchFamily="2" charset="-122"/>
              </a:rPr>
              <a:t> to polish her essays. Instead, she typed </a:t>
            </a:r>
            <a:r>
              <a:rPr lang="en-US" altLang="zh-CN" sz="1600">
                <a:solidFill>
                  <a:schemeClr val="tx1"/>
                </a:solidFill>
                <a:highlight>
                  <a:srgbClr val="00FF00"/>
                </a:highlight>
                <a:latin typeface="Times New Roman" panose="02020603050405020304"/>
                <a:ea typeface="宋体" panose="02010600030101010101" pitchFamily="2" charset="-122"/>
              </a:rPr>
              <a:t>a question that had been pressing on her heart for week</a:t>
            </a:r>
            <a:r>
              <a:rPr lang="en-US" altLang="zh-CN" sz="1600">
                <a:solidFill>
                  <a:schemeClr val="tx1"/>
                </a:solidFill>
                <a:latin typeface="Times New Roman" panose="02020603050405020304"/>
                <a:ea typeface="宋体" panose="02010600030101010101" pitchFamily="2" charset="-122"/>
              </a:rPr>
              <a:t>s</a:t>
            </a:r>
            <a:r>
              <a:rPr lang="zh-CN" altLang="en-US" sz="1600">
                <a:solidFill>
                  <a:schemeClr val="tx1"/>
                </a:solidFill>
                <a:latin typeface="Times New Roman" panose="02020603050405020304"/>
                <a:ea typeface="宋体" panose="02010600030101010101" pitchFamily="2" charset="-122"/>
              </a:rPr>
              <a:t>：</a:t>
            </a:r>
            <a:r>
              <a:rPr lang="en-US" altLang="zh-CN" sz="1600">
                <a:solidFill>
                  <a:schemeClr val="tx1"/>
                </a:solidFill>
                <a:latin typeface="Times New Roman" panose="02020603050405020304"/>
                <a:ea typeface="宋体" panose="02010600030101010101" pitchFamily="2" charset="-122"/>
              </a:rPr>
              <a:t> </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i="1">
                <a:solidFill>
                  <a:schemeClr val="tx1"/>
                </a:solidFill>
                <a:latin typeface="Times New Roman" panose="02020603050405020304"/>
                <a:ea typeface="宋体" panose="02010600030101010101" pitchFamily="2" charset="-122"/>
              </a:rPr>
              <a:t>“Why won’t Grandma eat properly?”</a:t>
            </a:r>
            <a:endParaRPr lang="en-US" altLang="zh-CN" sz="1600" i="1">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It was </a:t>
            </a:r>
            <a:r>
              <a:rPr lang="en-US" altLang="zh-CN" sz="1600">
                <a:solidFill>
                  <a:schemeClr val="tx1"/>
                </a:solidFill>
                <a:highlight>
                  <a:srgbClr val="00FF00"/>
                </a:highlight>
                <a:latin typeface="Times New Roman" panose="02020603050405020304"/>
                <a:ea typeface="宋体" panose="02010600030101010101" pitchFamily="2" charset="-122"/>
              </a:rPr>
              <a:t>early January</a:t>
            </a:r>
            <a:r>
              <a:rPr lang="en-US" altLang="zh-CN" sz="1600">
                <a:solidFill>
                  <a:schemeClr val="tx1"/>
                </a:solidFill>
                <a:latin typeface="Times New Roman" panose="02020603050405020304"/>
                <a:ea typeface="宋体" panose="02010600030101010101" pitchFamily="2" charset="-122"/>
              </a:rPr>
              <a:t>. After finishing her exams, Mira had returned to her hometown to spend some quiet days with her grandmother. The old woman had once been a</a:t>
            </a:r>
            <a:r>
              <a:rPr lang="en-US" altLang="zh-CN" sz="1600">
                <a:solidFill>
                  <a:schemeClr val="tx1"/>
                </a:solidFill>
                <a:highlight>
                  <a:srgbClr val="FF00FF"/>
                </a:highlight>
                <a:latin typeface="Times New Roman" panose="02020603050405020304"/>
                <a:ea typeface="宋体" panose="02010600030101010101" pitchFamily="2" charset="-122"/>
              </a:rPr>
              <a:t> legend</a:t>
            </a:r>
            <a:r>
              <a:rPr lang="en-US" altLang="zh-CN" sz="1600">
                <a:solidFill>
                  <a:schemeClr val="tx1"/>
                </a:solidFill>
                <a:latin typeface="Times New Roman" panose="02020603050405020304"/>
                <a:ea typeface="宋体" panose="02010600030101010101" pitchFamily="2" charset="-122"/>
              </a:rPr>
              <a:t>—she’d worked as </a:t>
            </a:r>
            <a:r>
              <a:rPr lang="en-US" altLang="zh-CN" sz="1600">
                <a:solidFill>
                  <a:schemeClr val="tx1"/>
                </a:solidFill>
                <a:highlight>
                  <a:srgbClr val="FF00FF"/>
                </a:highlight>
                <a:latin typeface="Times New Roman" panose="02020603050405020304"/>
                <a:ea typeface="宋体" panose="02010600030101010101" pitchFamily="2" charset="-122"/>
              </a:rPr>
              <a:t>a tailor</a:t>
            </a:r>
            <a:r>
              <a:rPr lang="zh-CN" altLang="en-US" sz="1600">
                <a:solidFill>
                  <a:schemeClr val="tx1"/>
                </a:solidFill>
                <a:latin typeface="Times New Roman" panose="02020603050405020304"/>
                <a:ea typeface="宋体" panose="02010600030101010101" pitchFamily="2" charset="-122"/>
              </a:rPr>
              <a:t>（裁缝）</a:t>
            </a:r>
            <a:r>
              <a:rPr lang="en-US" altLang="zh-CN" sz="1600">
                <a:solidFill>
                  <a:schemeClr val="tx1"/>
                </a:solidFill>
                <a:latin typeface="Times New Roman" panose="02020603050405020304"/>
                <a:ea typeface="宋体" panose="02010600030101010101" pitchFamily="2" charset="-122"/>
              </a:rPr>
              <a:t>, made dresses for half the village and saved enough to open her own shop.</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Time had taken its toll. Now her eyesight had dimmed, her fingers trembled, but she was still that </a:t>
            </a:r>
            <a:r>
              <a:rPr lang="en-US" altLang="zh-CN" sz="1600">
                <a:solidFill>
                  <a:schemeClr val="tx1"/>
                </a:solidFill>
                <a:highlight>
                  <a:srgbClr val="FF00FF"/>
                </a:highlight>
                <a:latin typeface="Times New Roman" panose="02020603050405020304"/>
                <a:ea typeface="宋体" panose="02010600030101010101" pitchFamily="2" charset="-122"/>
              </a:rPr>
              <a:t>legendary</a:t>
            </a:r>
            <a:r>
              <a:rPr lang="en-US" altLang="zh-CN" sz="1600">
                <a:solidFill>
                  <a:schemeClr val="tx1"/>
                </a:solidFill>
                <a:latin typeface="Times New Roman" panose="02020603050405020304"/>
                <a:ea typeface="宋体" panose="02010600030101010101" pitchFamily="2" charset="-122"/>
              </a:rPr>
              <a:t> woman who lived </a:t>
            </a:r>
            <a:r>
              <a:rPr lang="en-US" altLang="zh-CN" sz="1600">
                <a:solidFill>
                  <a:schemeClr val="tx1"/>
                </a:solidFill>
                <a:highlight>
                  <a:srgbClr val="FF00FF"/>
                </a:highlight>
                <a:latin typeface="Times New Roman" panose="02020603050405020304"/>
                <a:ea typeface="宋体" panose="02010600030101010101" pitchFamily="2" charset="-122"/>
              </a:rPr>
              <a:t>on her own terms</a:t>
            </a:r>
            <a:r>
              <a:rPr lang="en-US" altLang="zh-CN" sz="1600">
                <a:solidFill>
                  <a:schemeClr val="tx1"/>
                </a:solidFill>
                <a:latin typeface="Times New Roman" panose="02020603050405020304"/>
                <a:ea typeface="宋体" panose="02010600030101010101" pitchFamily="2" charset="-122"/>
              </a:rPr>
              <a:t>. Whenever someone ladled </a:t>
            </a:r>
            <a:r>
              <a:rPr lang="zh-CN" altLang="en-US" sz="1600">
                <a:solidFill>
                  <a:schemeClr val="tx1"/>
                </a:solidFill>
                <a:latin typeface="Times New Roman" panose="02020603050405020304"/>
                <a:ea typeface="宋体" panose="02010600030101010101" pitchFamily="2" charset="-122"/>
              </a:rPr>
              <a:t>（用勺子舀）</a:t>
            </a:r>
            <a:r>
              <a:rPr lang="en-US" altLang="zh-CN" sz="1600">
                <a:solidFill>
                  <a:schemeClr val="tx1"/>
                </a:solidFill>
                <a:latin typeface="Times New Roman" panose="02020603050405020304"/>
                <a:ea typeface="宋体" panose="02010600030101010101" pitchFamily="2" charset="-122"/>
              </a:rPr>
              <a:t> soup into her bowl, she would push it away, murmuring, “I don’t need it. Save it for yourselves.” Every meal played out the same way. It broke Mira’s heart. </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Actually, the family was doing well. There was plenty of food, plenty of love. So why did </a:t>
            </a:r>
            <a:r>
              <a:rPr lang="en-US" altLang="zh-CN" sz="1600">
                <a:solidFill>
                  <a:schemeClr val="tx1"/>
                </a:solidFill>
                <a:highlight>
                  <a:srgbClr val="FFFF00"/>
                </a:highlight>
                <a:latin typeface="Times New Roman" panose="02020603050405020304"/>
                <a:ea typeface="宋体" panose="02010600030101010101" pitchFamily="2" charset="-122"/>
              </a:rPr>
              <a:t>eating—a simple, everyday act—seem like a burden to her?</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She tried reasoning with her, but the more she talked, the more Grandma resisted. Until one day, in a moment of frustration, she blurted out, “Grandma, you make me so sad when you act like this.” The old woman froze, then sighed. “I’m over seventy. I won’t be around much longer. It doesn’t matter how I eat.”</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The words cut deep. Mira thought about </a:t>
            </a:r>
            <a:r>
              <a:rPr lang="en-US" altLang="zh-CN" sz="1600">
                <a:solidFill>
                  <a:schemeClr val="tx1"/>
                </a:solidFill>
                <a:highlight>
                  <a:srgbClr val="FFFF00"/>
                </a:highlight>
                <a:latin typeface="Times New Roman" panose="02020603050405020304"/>
                <a:ea typeface="宋体" panose="02010600030101010101" pitchFamily="2" charset="-122"/>
              </a:rPr>
              <a:t>taking her to a psychologist</a:t>
            </a:r>
            <a:r>
              <a:rPr lang="en-US" altLang="zh-CN" sz="1600">
                <a:solidFill>
                  <a:schemeClr val="tx1"/>
                </a:solidFill>
                <a:latin typeface="Times New Roman" panose="02020603050405020304"/>
                <a:ea typeface="宋体" panose="02010600030101010101" pitchFamily="2" charset="-122"/>
              </a:rPr>
              <a:t> </a:t>
            </a:r>
            <a:r>
              <a:rPr lang="zh-CN" altLang="en-US" sz="1600">
                <a:solidFill>
                  <a:schemeClr val="tx1"/>
                </a:solidFill>
                <a:latin typeface="Times New Roman" panose="02020603050405020304"/>
                <a:ea typeface="宋体" panose="02010600030101010101" pitchFamily="2" charset="-122"/>
              </a:rPr>
              <a:t>（心理医生）</a:t>
            </a:r>
            <a:r>
              <a:rPr lang="en-US" altLang="zh-CN" sz="1600">
                <a:solidFill>
                  <a:schemeClr val="tx1"/>
                </a:solidFill>
                <a:latin typeface="Times New Roman" panose="02020603050405020304"/>
                <a:ea typeface="宋体" panose="02010600030101010101" pitchFamily="2" charset="-122"/>
              </a:rPr>
              <a:t> but knew she’d refuse. So she turned to an old companion, the AI. </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a:solidFill>
                  <a:schemeClr val="tx1"/>
                </a:solidFill>
                <a:latin typeface="Times New Roman" panose="02020603050405020304"/>
                <a:ea typeface="宋体" panose="02010600030101010101" pitchFamily="2" charset="-122"/>
              </a:rPr>
              <a:t>The response came quickly. Grandma was refusing food because she felt like she no longer had a place in the family. The AI offered suggestions</a:t>
            </a:r>
            <a:r>
              <a:rPr lang="zh-CN" altLang="en-US" sz="1600">
                <a:solidFill>
                  <a:schemeClr val="tx1"/>
                </a:solidFill>
                <a:latin typeface="Times New Roman" panose="02020603050405020304"/>
                <a:ea typeface="宋体" panose="02010600030101010101" pitchFamily="2" charset="-122"/>
              </a:rPr>
              <a:t>：</a:t>
            </a:r>
            <a:r>
              <a:rPr lang="en-US" altLang="zh-CN" sz="1600">
                <a:solidFill>
                  <a:schemeClr val="tx1"/>
                </a:solidFill>
                <a:latin typeface="Times New Roman" panose="02020603050405020304"/>
                <a:ea typeface="宋体" panose="02010600030101010101" pitchFamily="2" charset="-122"/>
              </a:rPr>
              <a:t>Help her feel secure and needed.</a:t>
            </a:r>
            <a:endParaRPr lang="en-US" altLang="zh-CN" sz="1600">
              <a:solidFill>
                <a:schemeClr val="tx1"/>
              </a:solidFill>
              <a:latin typeface="Times New Roman" panose="02020603050405020304"/>
              <a:ea typeface="宋体" panose="02010600030101010101" pitchFamily="2" charset="-122"/>
            </a:endParaRPr>
          </a:p>
          <a:p>
            <a:pPr indent="266700" algn="just" defTabSz="266700" fontAlgn="auto">
              <a:lnSpc>
                <a:spcPts val="2120"/>
              </a:lnSpc>
              <a:spcBef>
                <a:spcPct val="0"/>
              </a:spcBef>
              <a:spcAft>
                <a:spcPct val="0"/>
              </a:spcAft>
            </a:pPr>
            <a:r>
              <a:rPr lang="en-US" altLang="zh-CN" sz="1600" i="1">
                <a:solidFill>
                  <a:schemeClr val="tx1"/>
                </a:solidFill>
                <a:latin typeface="Times New Roman" panose="02020603050405020304"/>
                <a:ea typeface="宋体" panose="02010600030101010101" pitchFamily="2" charset="-122"/>
              </a:rPr>
              <a:t>Paragraph 1:</a:t>
            </a:r>
            <a:r>
              <a:rPr lang="en-US" altLang="zh-CN" sz="1600" i="1">
                <a:solidFill>
                  <a:srgbClr val="002060"/>
                </a:solidFill>
                <a:latin typeface="Times New Roman" panose="02020603050405020304"/>
                <a:ea typeface="宋体" panose="02010600030101010101" pitchFamily="2" charset="-122"/>
              </a:rPr>
              <a:t> With AI’s assistance, Mira began her plan.</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   </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     </a:t>
            </a:r>
            <a:r>
              <a:rPr lang="en-US" altLang="zh-CN" sz="1600" i="1">
                <a:solidFill>
                  <a:schemeClr val="tx1"/>
                </a:solidFill>
                <a:latin typeface="Times New Roman" panose="02020603050405020304"/>
                <a:ea typeface="宋体" panose="02010600030101010101" pitchFamily="2" charset="-122"/>
              </a:rPr>
              <a:t>Paragraph 2: </a:t>
            </a:r>
            <a:r>
              <a:rPr lang="en-US" altLang="zh-CN" sz="1600" i="1">
                <a:solidFill>
                  <a:srgbClr val="002060"/>
                </a:solidFill>
                <a:latin typeface="Times New Roman" panose="02020603050405020304"/>
                <a:ea typeface="宋体" panose="02010600030101010101" pitchFamily="2" charset="-122"/>
              </a:rPr>
              <a:t>As meals became less of a battle, Mira decided to relight the sparkle </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in grandmother’s eyes.</a:t>
            </a:r>
            <a:endParaRPr lang="en-US" altLang="zh-CN" sz="1600" i="1">
              <a:solidFill>
                <a:srgbClr val="002060"/>
              </a:solidFill>
              <a:latin typeface="Times New Roman" panose="02020603050405020304"/>
              <a:ea typeface="宋体" panose="02010600030101010101" pitchFamily="2" charset="-122"/>
            </a:endParaRPr>
          </a:p>
        </p:txBody>
      </p:sp>
      <p:pic>
        <p:nvPicPr>
          <p:cNvPr id="6" name="图片 5"/>
          <p:cNvPicPr>
            <a:picLocks noChangeAspect="1"/>
          </p:cNvPicPr>
          <p:nvPr/>
        </p:nvPicPr>
        <p:blipFill>
          <a:blip r:embed="rId3"/>
          <a:srcRect/>
          <a:stretch>
            <a:fillRect/>
          </a:stretch>
        </p:blipFill>
        <p:spPr>
          <a:xfrm>
            <a:off x="7787640" y="4880610"/>
            <a:ext cx="4409440" cy="1977390"/>
          </a:xfrm>
          <a:prstGeom prst="rect">
            <a:avLst/>
          </a:prstGeom>
        </p:spPr>
      </p:pic>
      <p:pic>
        <p:nvPicPr>
          <p:cNvPr id="9" name="图片 8"/>
          <p:cNvPicPr>
            <a:picLocks noChangeAspect="1"/>
          </p:cNvPicPr>
          <p:nvPr/>
        </p:nvPicPr>
        <p:blipFill>
          <a:blip r:embed="rId4">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5"/>
          <a:stretch>
            <a:fillRect/>
          </a:stretch>
        </p:blipFill>
        <p:spPr>
          <a:xfrm rot="20700000" flipH="1">
            <a:off x="-90170" y="-229870"/>
            <a:ext cx="904875" cy="954405"/>
          </a:xfrm>
          <a:prstGeom prst="rect">
            <a:avLst/>
          </a:prstGeom>
        </p:spPr>
      </p:pic>
      <p:sp>
        <p:nvSpPr>
          <p:cNvPr id="7" name="文本框 6"/>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1" name="图片 10"/>
          <p:cNvPicPr>
            <a:picLocks noChangeAspect="1"/>
          </p:cNvPicPr>
          <p:nvPr/>
        </p:nvPicPr>
        <p:blipFill>
          <a:blip r:embed="rId6">
            <a:clrChange>
              <a:clrFrom>
                <a:srgbClr val="F6F6F6">
                  <a:alpha val="100000"/>
                </a:srgbClr>
              </a:clrFrom>
              <a:clrTo>
                <a:srgbClr val="F6F6F6">
                  <a:alpha val="100000"/>
                  <a:alpha val="0"/>
                </a:srgbClr>
              </a:clrTo>
            </a:clrChange>
          </a:blip>
          <a:stretch>
            <a:fillRect/>
          </a:stretch>
        </p:blipFill>
        <p:spPr>
          <a:xfrm>
            <a:off x="7301230" y="4319905"/>
            <a:ext cx="486410" cy="463550"/>
          </a:xfrm>
          <a:prstGeom prst="rect">
            <a:avLst/>
          </a:prstGeom>
        </p:spPr>
      </p:pic>
      <p:sp>
        <p:nvSpPr>
          <p:cNvPr id="17" name="圆角矩形 16"/>
          <p:cNvSpPr/>
          <p:nvPr>
            <p:custDataLst>
              <p:tags r:id="rId7"/>
            </p:custDataLst>
          </p:nvPr>
        </p:nvSpPr>
        <p:spPr>
          <a:xfrm>
            <a:off x="2933700" y="4585970"/>
            <a:ext cx="7635875" cy="294640"/>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22" name="圆角矩形 21"/>
          <p:cNvSpPr/>
          <p:nvPr>
            <p:custDataLst>
              <p:tags r:id="rId8"/>
            </p:custDataLst>
          </p:nvPr>
        </p:nvSpPr>
        <p:spPr>
          <a:xfrm>
            <a:off x="1290320" y="4880610"/>
            <a:ext cx="2851150" cy="29464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
        <p:nvSpPr>
          <p:cNvPr id="16" name="勾3 273"/>
          <p:cNvSpPr/>
          <p:nvPr/>
        </p:nvSpPr>
        <p:spPr bwMode="auto">
          <a:xfrm>
            <a:off x="3967480" y="4880610"/>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720000"/>
          </a:solidFill>
          <a:ln w="9525">
            <a:solidFill>
              <a:srgbClr val="720000"/>
            </a:solidFill>
            <a:round/>
          </a:ln>
        </p:spPr>
        <p:txBody>
          <a:bodyPr lIns="68580" tIns="34290" rIns="68580" bIns="34290" anchor="ctr"/>
          <a:p>
            <a:endParaRPr lang="zh-CN" altLang="en-US"/>
          </a:p>
        </p:txBody>
      </p:sp>
      <p:sp>
        <p:nvSpPr>
          <p:cNvPr id="23" name="圆角矩形 22"/>
          <p:cNvSpPr/>
          <p:nvPr>
            <p:custDataLst>
              <p:tags r:id="rId9"/>
            </p:custDataLst>
          </p:nvPr>
        </p:nvSpPr>
        <p:spPr>
          <a:xfrm>
            <a:off x="702310" y="6376035"/>
            <a:ext cx="6885940" cy="294640"/>
          </a:xfrm>
          <a:prstGeom prst="roundRect">
            <a:avLst/>
          </a:prstGeom>
          <a:solidFill>
            <a:srgbClr val="FFFF00">
              <a:alpha val="27000"/>
            </a:srgbClr>
          </a:solidFill>
          <a:ln w="25400" cap="flat" cmpd="sng" algn="ctr">
            <a:noFill/>
            <a:prstDash val="solid"/>
          </a:ln>
          <a:effectLst/>
        </p:spPr>
        <p:txBody>
          <a:bodyPr rtlCol="0" anchor="ctr"/>
          <a:p>
            <a:pPr algn="l"/>
            <a:r>
              <a:rPr lang="en-US" altLang="zh-CN">
                <a:latin typeface="Times New Roman" panose="02020603050405020304" charset="0"/>
                <a:cs typeface="Times New Roman" panose="02020603050405020304" charset="0"/>
              </a:rPr>
              <a:t>What is true love and care to the seniors?</a:t>
            </a:r>
            <a:endParaRPr lang="zh-CN" altLang="en-US">
              <a:latin typeface="Times New Roman" panose="02020603050405020304" charset="0"/>
              <a:cs typeface="Times New Roman" panose="02020603050405020304" charset="0"/>
            </a:endParaRPr>
          </a:p>
        </p:txBody>
      </p:sp>
      <p:sp>
        <p:nvSpPr>
          <p:cNvPr id="25" name="文本框 24"/>
          <p:cNvSpPr txBox="1"/>
          <p:nvPr/>
        </p:nvSpPr>
        <p:spPr>
          <a:xfrm>
            <a:off x="7816215" y="5052695"/>
            <a:ext cx="4297045" cy="737235"/>
          </a:xfrm>
          <a:prstGeom prst="rect">
            <a:avLst/>
          </a:prstGeom>
          <a:noFill/>
          <a:extLst>
            <a:ext uri="{909E8E84-426E-40DD-AFC4-6F175D3DCCD1}">
              <a14:hiddenFill xmlns:a14="http://schemas.microsoft.com/office/drawing/2010/main">
                <a:solidFill>
                  <a:srgbClr val="FFFF00"/>
                </a:solidFill>
              </a14:hiddenFill>
            </a:ext>
          </a:extLst>
        </p:spPr>
        <p:txBody>
          <a:bodyPr wrap="square" rtlCol="0" anchor="t">
            <a:spAutoFit/>
          </a:bodyPr>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Step-2.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对原文有效解读，标记原文中有意义的关键词、特色词、核心词，并创造性在续文中扩展逻辑语义关系，增强语境关联，促成协同效应。</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
        <p:nvSpPr>
          <p:cNvPr id="26" name="圆角矩形 25"/>
          <p:cNvSpPr/>
          <p:nvPr/>
        </p:nvSpPr>
        <p:spPr>
          <a:xfrm>
            <a:off x="783590" y="5494655"/>
            <a:ext cx="6885940" cy="294640"/>
          </a:xfrm>
          <a:prstGeom prst="roundRect">
            <a:avLst/>
          </a:prstGeom>
          <a:solidFill>
            <a:srgbClr val="00B0F0">
              <a:alpha val="27000"/>
            </a:srgbClr>
          </a:solidFill>
          <a:ln w="25400" cap="flat" cmpd="sng" algn="ctr">
            <a:noFill/>
            <a:prstDash val="solid"/>
          </a:ln>
          <a:effectLst/>
        </p:spPr>
        <p:txBody>
          <a:bodyPr rtlCol="0" anchor="ctr"/>
          <a:p>
            <a:pPr algn="l"/>
            <a:r>
              <a:rPr lang="en-US" altLang="zh-CN">
                <a:latin typeface="Times New Roman" panose="02020603050405020304" charset="0"/>
                <a:cs typeface="Times New Roman" panose="02020603050405020304" charset="0"/>
              </a:rPr>
              <a:t>How did Mira solve the problem of grandmother's refusing food?</a:t>
            </a:r>
            <a:endParaRPr lang="zh-CN" altLang="en-US">
              <a:latin typeface="Times New Roman" panose="02020603050405020304" charset="0"/>
              <a:cs typeface="Times New Roman" panose="02020603050405020304" charset="0"/>
            </a:endParaRPr>
          </a:p>
        </p:txBody>
      </p:sp>
      <p:sp>
        <p:nvSpPr>
          <p:cNvPr id="31" name="五角星 30"/>
          <p:cNvSpPr/>
          <p:nvPr/>
        </p:nvSpPr>
        <p:spPr>
          <a:xfrm>
            <a:off x="2491105" y="4764405"/>
            <a:ext cx="442595" cy="478155"/>
          </a:xfrm>
          <a:prstGeom prst="star5">
            <a:avLst/>
          </a:prstGeom>
          <a:solidFill>
            <a:srgbClr val="C00000">
              <a:alpha val="47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rgbClr val="C00000"/>
              </a:solidFill>
            </a:endParaRPr>
          </a:p>
        </p:txBody>
      </p:sp>
      <p:sp>
        <p:nvSpPr>
          <p:cNvPr id="27" name="五角星 26"/>
          <p:cNvSpPr/>
          <p:nvPr/>
        </p:nvSpPr>
        <p:spPr>
          <a:xfrm>
            <a:off x="3524885" y="4697095"/>
            <a:ext cx="442595" cy="478155"/>
          </a:xfrm>
          <a:prstGeom prst="star5">
            <a:avLst/>
          </a:prstGeom>
          <a:solidFill>
            <a:srgbClr val="C00000">
              <a:alpha val="47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rgbClr val="C00000"/>
              </a:solidFill>
            </a:endParaRPr>
          </a:p>
        </p:txBody>
      </p:sp>
      <p:sp>
        <p:nvSpPr>
          <p:cNvPr id="28" name="五角星 27"/>
          <p:cNvSpPr/>
          <p:nvPr/>
        </p:nvSpPr>
        <p:spPr>
          <a:xfrm>
            <a:off x="6734175" y="2604135"/>
            <a:ext cx="442595" cy="478155"/>
          </a:xfrm>
          <a:prstGeom prst="star5">
            <a:avLst/>
          </a:prstGeom>
          <a:solidFill>
            <a:srgbClr val="C00000">
              <a:alpha val="47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rgbClr val="C00000"/>
              </a:solidFill>
            </a:endParaRPr>
          </a:p>
        </p:txBody>
      </p:sp>
      <p:sp>
        <p:nvSpPr>
          <p:cNvPr id="30" name="等腰三角形 29"/>
          <p:cNvSpPr/>
          <p:nvPr/>
        </p:nvSpPr>
        <p:spPr>
          <a:xfrm>
            <a:off x="3338195" y="674370"/>
            <a:ext cx="713105" cy="442595"/>
          </a:xfrm>
          <a:prstGeom prst="triangle">
            <a:avLst/>
          </a:prstGeom>
          <a:solidFill>
            <a:srgbClr val="FFFF00">
              <a:alpha val="4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b="1">
                <a:solidFill>
                  <a:srgbClr val="C00000"/>
                </a:solidFill>
              </a:rPr>
              <a:t>T</a:t>
            </a:r>
            <a:endParaRPr lang="en-US" altLang="zh-CN" sz="3600" b="1">
              <a:solidFill>
                <a:srgbClr val="C00000"/>
              </a:solidFill>
            </a:endParaRPr>
          </a:p>
        </p:txBody>
      </p:sp>
      <p:sp>
        <p:nvSpPr>
          <p:cNvPr id="32" name="等腰三角形 31"/>
          <p:cNvSpPr/>
          <p:nvPr/>
        </p:nvSpPr>
        <p:spPr>
          <a:xfrm>
            <a:off x="6463665" y="3877310"/>
            <a:ext cx="713105" cy="442595"/>
          </a:xfrm>
          <a:prstGeom prst="triangle">
            <a:avLst/>
          </a:prstGeom>
          <a:solidFill>
            <a:srgbClr val="FFFF00">
              <a:alpha val="4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b="1">
                <a:solidFill>
                  <a:srgbClr val="C00000"/>
                </a:solidFill>
              </a:rPr>
              <a:t>T</a:t>
            </a:r>
            <a:endParaRPr lang="en-US" altLang="zh-CN" sz="3600" b="1">
              <a:solidFill>
                <a:srgbClr val="C00000"/>
              </a:solidFill>
            </a:endParaRPr>
          </a:p>
        </p:txBody>
      </p:sp>
      <p:sp>
        <p:nvSpPr>
          <p:cNvPr id="33" name="等腰三角形 32"/>
          <p:cNvSpPr/>
          <p:nvPr/>
        </p:nvSpPr>
        <p:spPr>
          <a:xfrm>
            <a:off x="4835525" y="1530985"/>
            <a:ext cx="731520" cy="415925"/>
          </a:xfrm>
          <a:prstGeom prst="triangle">
            <a:avLst/>
          </a:prstGeom>
          <a:solidFill>
            <a:srgbClr val="7030A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H</a:t>
            </a:r>
            <a:endParaRPr lang="en-US" altLang="zh-CN" sz="3600" b="1">
              <a:solidFill>
                <a:srgbClr val="C00000"/>
              </a:solidFill>
              <a:latin typeface="Calibri" panose="020F0502020204030204" charset="0"/>
              <a:ea typeface="宋体" panose="02010600030101010101" pitchFamily="2" charset="-122"/>
            </a:endParaRPr>
          </a:p>
        </p:txBody>
      </p:sp>
      <p:sp>
        <p:nvSpPr>
          <p:cNvPr id="34" name="等腰三角形 33"/>
          <p:cNvSpPr/>
          <p:nvPr/>
        </p:nvSpPr>
        <p:spPr>
          <a:xfrm>
            <a:off x="1400810" y="1530985"/>
            <a:ext cx="731520" cy="415925"/>
          </a:xfrm>
          <a:prstGeom prst="triangle">
            <a:avLst/>
          </a:prstGeom>
          <a:solidFill>
            <a:srgbClr val="7030A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H</a:t>
            </a:r>
            <a:endParaRPr lang="en-US" altLang="zh-CN" sz="3600" b="1">
              <a:solidFill>
                <a:srgbClr val="C00000"/>
              </a:solidFill>
              <a:latin typeface="Calibri" panose="020F0502020204030204" charset="0"/>
              <a:ea typeface="宋体" panose="02010600030101010101" pitchFamily="2" charset="-122"/>
            </a:endParaRPr>
          </a:p>
        </p:txBody>
      </p:sp>
      <p:sp>
        <p:nvSpPr>
          <p:cNvPr id="35" name="等腰三角形 34"/>
          <p:cNvSpPr/>
          <p:nvPr/>
        </p:nvSpPr>
        <p:spPr>
          <a:xfrm>
            <a:off x="10339070" y="1809115"/>
            <a:ext cx="731520" cy="415925"/>
          </a:xfrm>
          <a:prstGeom prst="triangle">
            <a:avLst/>
          </a:prstGeom>
          <a:solidFill>
            <a:srgbClr val="7030A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H</a:t>
            </a:r>
            <a:endParaRPr lang="en-US" altLang="zh-CN" sz="3600" b="1">
              <a:solidFill>
                <a:srgbClr val="C00000"/>
              </a:solidFill>
              <a:latin typeface="Calibri" panose="020F0502020204030204" charset="0"/>
              <a:ea typeface="宋体" panose="02010600030101010101" pitchFamily="2" charset="-122"/>
            </a:endParaRPr>
          </a:p>
        </p:txBody>
      </p:sp>
      <p:sp>
        <p:nvSpPr>
          <p:cNvPr id="36" name="等腰三角形 35"/>
          <p:cNvSpPr/>
          <p:nvPr/>
        </p:nvSpPr>
        <p:spPr>
          <a:xfrm>
            <a:off x="387985" y="1272540"/>
            <a:ext cx="596900" cy="347345"/>
          </a:xfrm>
          <a:prstGeom prst="triangle">
            <a:avLst/>
          </a:prstGeom>
          <a:solidFill>
            <a:srgbClr val="9BBB59">
              <a:lumMod val="7500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E</a:t>
            </a:r>
            <a:endParaRPr lang="en-US" altLang="zh-CN" sz="3600" b="1">
              <a:solidFill>
                <a:srgbClr val="C00000"/>
              </a:solidFill>
              <a:latin typeface="Calibri" panose="020F0502020204030204" charset="0"/>
              <a:ea typeface="宋体" panose="02010600030101010101" pitchFamily="2" charset="-122"/>
            </a:endParaRPr>
          </a:p>
        </p:txBody>
      </p:sp>
      <p:sp>
        <p:nvSpPr>
          <p:cNvPr id="37" name="五角星 36"/>
          <p:cNvSpPr/>
          <p:nvPr/>
        </p:nvSpPr>
        <p:spPr>
          <a:xfrm>
            <a:off x="1519555" y="2604135"/>
            <a:ext cx="442595" cy="478155"/>
          </a:xfrm>
          <a:prstGeom prst="star5">
            <a:avLst/>
          </a:prstGeom>
          <a:solidFill>
            <a:srgbClr val="C00000">
              <a:alpha val="47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rgbClr val="C00000"/>
              </a:solidFill>
            </a:endParaRPr>
          </a:p>
        </p:txBody>
      </p:sp>
      <p:sp>
        <p:nvSpPr>
          <p:cNvPr id="39" name="等腰三角形 38"/>
          <p:cNvSpPr/>
          <p:nvPr/>
        </p:nvSpPr>
        <p:spPr>
          <a:xfrm>
            <a:off x="9849485" y="519430"/>
            <a:ext cx="596900" cy="354330"/>
          </a:xfrm>
          <a:prstGeom prst="triangle">
            <a:avLst/>
          </a:prstGeom>
          <a:solidFill>
            <a:srgbClr val="9BBB59">
              <a:lumMod val="7500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E</a:t>
            </a:r>
            <a:endParaRPr lang="en-US" altLang="zh-CN" sz="3600" b="1">
              <a:solidFill>
                <a:srgbClr val="C00000"/>
              </a:solidFill>
              <a:latin typeface="Calibri" panose="020F0502020204030204" charset="0"/>
              <a:ea typeface="宋体" panose="02010600030101010101" pitchFamily="2" charset="-122"/>
            </a:endParaRPr>
          </a:p>
        </p:txBody>
      </p:sp>
      <p:sp>
        <p:nvSpPr>
          <p:cNvPr id="40" name="等腰三角形 39"/>
          <p:cNvSpPr/>
          <p:nvPr/>
        </p:nvSpPr>
        <p:spPr>
          <a:xfrm>
            <a:off x="7669530" y="2639695"/>
            <a:ext cx="713105" cy="442595"/>
          </a:xfrm>
          <a:prstGeom prst="triangle">
            <a:avLst/>
          </a:prstGeom>
          <a:solidFill>
            <a:srgbClr val="FFFF00">
              <a:alpha val="4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b="1">
                <a:solidFill>
                  <a:srgbClr val="C00000"/>
                </a:solidFill>
              </a:rPr>
              <a:t>T</a:t>
            </a:r>
            <a:endParaRPr lang="en-US" altLang="zh-CN" sz="3600" b="1">
              <a:solidFill>
                <a:srgbClr val="C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barn(inVertical)">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p:tgtEl>
                                          <p:spTgt spid="30"/>
                                        </p:tgtEl>
                                        <p:attrNameLst>
                                          <p:attrName>ppt_y</p:attrName>
                                        </p:attrNameLst>
                                      </p:cBhvr>
                                      <p:tavLst>
                                        <p:tav tm="0">
                                          <p:val>
                                            <p:strVal val="#ppt_y+#ppt_h*1.125000"/>
                                          </p:val>
                                        </p:tav>
                                        <p:tav tm="100000">
                                          <p:val>
                                            <p:strVal val="#ppt_y"/>
                                          </p:val>
                                        </p:tav>
                                      </p:tavLst>
                                    </p:anim>
                                    <p:animEffect transition="in" filter="wipe(up)">
                                      <p:cBhvr>
                                        <p:cTn id="22" dur="500"/>
                                        <p:tgtEl>
                                          <p:spTgt spid="30"/>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p:tgtEl>
                                          <p:spTgt spid="32"/>
                                        </p:tgtEl>
                                        <p:attrNameLst>
                                          <p:attrName>ppt_y</p:attrName>
                                        </p:attrNameLst>
                                      </p:cBhvr>
                                      <p:tavLst>
                                        <p:tav tm="0">
                                          <p:val>
                                            <p:strVal val="#ppt_y+#ppt_h*1.125000"/>
                                          </p:val>
                                        </p:tav>
                                        <p:tav tm="100000">
                                          <p:val>
                                            <p:strVal val="#ppt_y"/>
                                          </p:val>
                                        </p:tav>
                                      </p:tavLst>
                                    </p:anim>
                                    <p:animEffect transition="in" filter="wipe(up)">
                                      <p:cBhvr>
                                        <p:cTn id="26" dur="500"/>
                                        <p:tgtEl>
                                          <p:spTgt spid="32"/>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p:tgtEl>
                                          <p:spTgt spid="33"/>
                                        </p:tgtEl>
                                        <p:attrNameLst>
                                          <p:attrName>ppt_y</p:attrName>
                                        </p:attrNameLst>
                                      </p:cBhvr>
                                      <p:tavLst>
                                        <p:tav tm="0">
                                          <p:val>
                                            <p:strVal val="#ppt_y+#ppt_h*1.125000"/>
                                          </p:val>
                                        </p:tav>
                                        <p:tav tm="100000">
                                          <p:val>
                                            <p:strVal val="#ppt_y"/>
                                          </p:val>
                                        </p:tav>
                                      </p:tavLst>
                                    </p:anim>
                                    <p:animEffect transition="in" filter="wipe(up)">
                                      <p:cBhvr>
                                        <p:cTn id="30" dur="500"/>
                                        <p:tgtEl>
                                          <p:spTgt spid="33"/>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p:tgtEl>
                                          <p:spTgt spid="34"/>
                                        </p:tgtEl>
                                        <p:attrNameLst>
                                          <p:attrName>ppt_y</p:attrName>
                                        </p:attrNameLst>
                                      </p:cBhvr>
                                      <p:tavLst>
                                        <p:tav tm="0">
                                          <p:val>
                                            <p:strVal val="#ppt_y+#ppt_h*1.125000"/>
                                          </p:val>
                                        </p:tav>
                                        <p:tav tm="100000">
                                          <p:val>
                                            <p:strVal val="#ppt_y"/>
                                          </p:val>
                                        </p:tav>
                                      </p:tavLst>
                                    </p:anim>
                                    <p:animEffect transition="in" filter="wipe(up)">
                                      <p:cBhvr>
                                        <p:cTn id="34" dur="500"/>
                                        <p:tgtEl>
                                          <p:spTgt spid="34"/>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p:tgtEl>
                                          <p:spTgt spid="35"/>
                                        </p:tgtEl>
                                        <p:attrNameLst>
                                          <p:attrName>ppt_y</p:attrName>
                                        </p:attrNameLst>
                                      </p:cBhvr>
                                      <p:tavLst>
                                        <p:tav tm="0">
                                          <p:val>
                                            <p:strVal val="#ppt_y+#ppt_h*1.125000"/>
                                          </p:val>
                                        </p:tav>
                                        <p:tav tm="100000">
                                          <p:val>
                                            <p:strVal val="#ppt_y"/>
                                          </p:val>
                                        </p:tav>
                                      </p:tavLst>
                                    </p:anim>
                                    <p:animEffect transition="in" filter="wipe(up)">
                                      <p:cBhvr>
                                        <p:cTn id="38" dur="500"/>
                                        <p:tgtEl>
                                          <p:spTgt spid="35"/>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500"/>
                                        <p:tgtEl>
                                          <p:spTgt spid="39"/>
                                        </p:tgtEl>
                                        <p:attrNameLst>
                                          <p:attrName>ppt_y</p:attrName>
                                        </p:attrNameLst>
                                      </p:cBhvr>
                                      <p:tavLst>
                                        <p:tav tm="0">
                                          <p:val>
                                            <p:strVal val="#ppt_y+#ppt_h*1.125000"/>
                                          </p:val>
                                        </p:tav>
                                        <p:tav tm="100000">
                                          <p:val>
                                            <p:strVal val="#ppt_y"/>
                                          </p:val>
                                        </p:tav>
                                      </p:tavLst>
                                    </p:anim>
                                    <p:animEffect transition="in" filter="wipe(up)">
                                      <p:cBhvr>
                                        <p:cTn id="46" dur="500"/>
                                        <p:tgtEl>
                                          <p:spTgt spid="39"/>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p:tgtEl>
                                          <p:spTgt spid="40"/>
                                        </p:tgtEl>
                                        <p:attrNameLst>
                                          <p:attrName>ppt_y</p:attrName>
                                        </p:attrNameLst>
                                      </p:cBhvr>
                                      <p:tavLst>
                                        <p:tav tm="0">
                                          <p:val>
                                            <p:strVal val="#ppt_y+#ppt_h*1.125000"/>
                                          </p:val>
                                        </p:tav>
                                        <p:tav tm="100000">
                                          <p:val>
                                            <p:strVal val="#ppt_y"/>
                                          </p:val>
                                        </p:tav>
                                      </p:tavLst>
                                    </p:anim>
                                    <p:animEffect transition="in" filter="wipe(up)">
                                      <p:cBhvr>
                                        <p:cTn id="5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1" animBg="1"/>
      <p:bldP spid="22" grpId="1" animBg="1"/>
      <p:bldP spid="16" grpId="1" animBg="1"/>
      <p:bldP spid="26" grpId="1" animBg="1"/>
      <p:bldP spid="31" grpId="0" bldLvl="0" animBg="1"/>
      <p:bldP spid="31" grpId="1" animBg="1"/>
      <p:bldP spid="27" grpId="0" bldLvl="0" animBg="1"/>
      <p:bldP spid="27" grpId="1" animBg="1"/>
      <p:bldP spid="28" grpId="0" bldLvl="0" animBg="1"/>
      <p:bldP spid="28" grpId="1" animBg="1"/>
      <p:bldP spid="30" grpId="0" bldLvl="0" animBg="1"/>
      <p:bldP spid="30" grpId="1" animBg="1"/>
      <p:bldP spid="32" grpId="0" bldLvl="0" animBg="1"/>
      <p:bldP spid="32" grpId="1" animBg="1"/>
      <p:bldP spid="33" grpId="0" bldLvl="0" animBg="1"/>
      <p:bldP spid="33" grpId="1" animBg="1"/>
      <p:bldP spid="34" grpId="0" bldLvl="0" animBg="1"/>
      <p:bldP spid="34" grpId="1" animBg="1"/>
      <p:bldP spid="35" grpId="0" bldLvl="0" animBg="1"/>
      <p:bldP spid="35" grpId="1" animBg="1"/>
      <p:bldP spid="36" grpId="0" bldLvl="0" animBg="1"/>
      <p:bldP spid="36" grpId="1" animBg="1"/>
      <p:bldP spid="37" grpId="0" bldLvl="0" animBg="1"/>
      <p:bldP spid="37" grpId="1" animBg="1"/>
      <p:bldP spid="39" grpId="0" bldLvl="0" animBg="1"/>
      <p:bldP spid="39" grpId="1" animBg="1"/>
      <p:bldP spid="40" grpId="0" bldLvl="0" animBg="1"/>
      <p:bldP spid="4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搜狗截图20250514195751"/>
          <p:cNvPicPr>
            <a:picLocks noChangeAspect="1"/>
          </p:cNvPicPr>
          <p:nvPr/>
        </p:nvPicPr>
        <p:blipFill>
          <a:blip r:embed="rId1"/>
          <a:srcRect/>
          <a:stretch>
            <a:fillRect/>
          </a:stretch>
        </p:blipFill>
        <p:spPr>
          <a:xfrm>
            <a:off x="156845" y="795020"/>
            <a:ext cx="12141835" cy="5842000"/>
          </a:xfrm>
          <a:prstGeom prst="rect">
            <a:avLst/>
          </a:prstGeom>
        </p:spPr>
      </p:pic>
      <p:sp>
        <p:nvSpPr>
          <p:cNvPr id="3" name="出自【趣你的PPT】(微信:qunideppt)：最优质的PPT资源库"/>
          <p:cNvSpPr txBox="1"/>
          <p:nvPr>
            <p:custDataLst>
              <p:tags r:id="rId2"/>
            </p:custDataLst>
          </p:nvPr>
        </p:nvSpPr>
        <p:spPr>
          <a:xfrm>
            <a:off x="1290320" y="209550"/>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3"/>
          <a:stretch>
            <a:fillRect/>
          </a:stretch>
        </p:blipFill>
        <p:spPr>
          <a:xfrm>
            <a:off x="240348" y="6670358"/>
            <a:ext cx="542925" cy="200025"/>
          </a:xfrm>
          <a:prstGeom prst="rect">
            <a:avLst/>
          </a:prstGeom>
        </p:spPr>
      </p:pic>
      <p:sp>
        <p:nvSpPr>
          <p:cNvPr id="5" name="文本框 4"/>
          <p:cNvSpPr txBox="1"/>
          <p:nvPr/>
        </p:nvSpPr>
        <p:spPr>
          <a:xfrm>
            <a:off x="5746115" y="1041400"/>
            <a:ext cx="5866130" cy="725170"/>
          </a:xfrm>
          <a:prstGeom prst="rect">
            <a:avLst/>
          </a:prstGeom>
          <a:noFill/>
        </p:spPr>
        <p:txBody>
          <a:bodyPr wrap="square" rtlCol="0">
            <a:noAutofit/>
          </a:bodyPr>
          <a:p>
            <a:pPr marL="285750" indent="-285750">
              <a:buFont typeface="Arial" panose="020B0604020202020204" pitchFamily="34" charset="0"/>
              <a:buChar char="•"/>
            </a:pPr>
            <a:r>
              <a:rPr lang="zh-CN" altLang="en-US" b="1">
                <a:solidFill>
                  <a:srgbClr val="C00000"/>
                </a:solidFill>
                <a:latin typeface="Times New Roman" panose="02020603050405020304" charset="0"/>
                <a:ea typeface="黑体" panose="02010609060101010101" charset="-122"/>
                <a:cs typeface="Times New Roman" panose="02020603050405020304" charset="0"/>
              </a:rPr>
              <a:t>亲情</a:t>
            </a:r>
            <a:r>
              <a:rPr lang="en-US" altLang="zh-CN" b="1">
                <a:solidFill>
                  <a:srgbClr val="C00000"/>
                </a:solidFill>
                <a:latin typeface="Times New Roman" panose="02020603050405020304" charset="0"/>
                <a:ea typeface="黑体" panose="02010609060101010101" charset="-122"/>
                <a:cs typeface="Times New Roman" panose="02020603050405020304" charset="0"/>
              </a:rPr>
              <a:t>/</a:t>
            </a:r>
            <a:r>
              <a:rPr lang="zh-CN" altLang="en-US" b="1">
                <a:solidFill>
                  <a:srgbClr val="C00000"/>
                </a:solidFill>
                <a:latin typeface="Times New Roman" panose="02020603050405020304" charset="0"/>
                <a:ea typeface="黑体" panose="02010609060101010101" charset="-122"/>
                <a:cs typeface="Times New Roman" panose="02020603050405020304" charset="0"/>
              </a:rPr>
              <a:t>关爱：</a:t>
            </a:r>
            <a:r>
              <a:rPr lang="en-US" altLang="zh-CN" b="1">
                <a:solidFill>
                  <a:srgbClr val="C00000"/>
                </a:solidFill>
                <a:latin typeface="Times New Roman" panose="02020603050405020304" charset="0"/>
                <a:ea typeface="黑体" panose="02010609060101010101" charset="-122"/>
                <a:cs typeface="Times New Roman" panose="02020603050405020304" charset="0"/>
              </a:rPr>
              <a:t>love</a:t>
            </a:r>
            <a:r>
              <a:rPr lang="zh-CN" altLang="en-US" b="1">
                <a:solidFill>
                  <a:srgbClr val="C00000"/>
                </a:solidFill>
                <a:latin typeface="Times New Roman" panose="02020603050405020304" charset="0"/>
                <a:ea typeface="黑体" panose="02010609060101010101" charset="-122"/>
                <a:cs typeface="Times New Roman" panose="02020603050405020304" charset="0"/>
              </a:rPr>
              <a:t>、</a:t>
            </a:r>
            <a:r>
              <a:rPr lang="en-US" altLang="zh-CN" b="1">
                <a:solidFill>
                  <a:srgbClr val="C00000"/>
                </a:solidFill>
                <a:latin typeface="Times New Roman" panose="02020603050405020304" charset="0"/>
                <a:ea typeface="黑体" panose="02010609060101010101" charset="-122"/>
                <a:cs typeface="Times New Roman" panose="02020603050405020304" charset="0"/>
              </a:rPr>
              <a:t>family</a:t>
            </a:r>
            <a:endParaRPr lang="en-US" altLang="zh-CN" b="1">
              <a:solidFill>
                <a:srgbClr val="C00000"/>
              </a:solidFill>
              <a:latin typeface="Times New Roman" panose="02020603050405020304" charset="0"/>
              <a:ea typeface="黑体" panose="02010609060101010101" charset="-122"/>
              <a:cs typeface="Times New Roman" panose="02020603050405020304" charset="0"/>
            </a:endParaRPr>
          </a:p>
          <a:p>
            <a:pPr marL="285750" indent="-285750">
              <a:buFont typeface="Arial" panose="020B0604020202020204" pitchFamily="34" charset="0"/>
              <a:buChar char="•"/>
            </a:pPr>
            <a:r>
              <a:rPr lang="zh-CN" altLang="en-US" b="1">
                <a:solidFill>
                  <a:srgbClr val="C00000"/>
                </a:solidFill>
                <a:latin typeface="Times New Roman" panose="02020603050405020304" charset="0"/>
                <a:ea typeface="黑体" panose="02010609060101010101" charset="-122"/>
                <a:cs typeface="Times New Roman" panose="02020603050405020304" charset="0"/>
              </a:rPr>
              <a:t>心理安全感和</a:t>
            </a:r>
            <a:r>
              <a:rPr lang="zh-CN" altLang="en-US" b="1">
                <a:solidFill>
                  <a:srgbClr val="C00000"/>
                </a:solidFill>
                <a:latin typeface="Times New Roman" panose="02020603050405020304" charset="0"/>
                <a:ea typeface="黑体" panose="02010609060101010101" charset="-122"/>
                <a:cs typeface="Times New Roman" panose="02020603050405020304" charset="0"/>
                <a:sym typeface="+mn-ea"/>
              </a:rPr>
              <a:t>价值</a:t>
            </a:r>
            <a:r>
              <a:rPr lang="zh-CN" altLang="en-US" b="1">
                <a:solidFill>
                  <a:srgbClr val="C00000"/>
                </a:solidFill>
                <a:latin typeface="Times New Roman" panose="02020603050405020304" charset="0"/>
                <a:ea typeface="黑体" panose="02010609060101010101" charset="-122"/>
                <a:cs typeface="Times New Roman" panose="02020603050405020304" charset="0"/>
              </a:rPr>
              <a:t>被需要：</a:t>
            </a:r>
            <a:r>
              <a:rPr lang="en-US" altLang="zh-CN" b="1">
                <a:solidFill>
                  <a:srgbClr val="C00000"/>
                </a:solidFill>
                <a:latin typeface="Times New Roman" panose="02020603050405020304" charset="0"/>
                <a:ea typeface="黑体" panose="02010609060101010101" charset="-122"/>
                <a:cs typeface="Times New Roman" panose="02020603050405020304" charset="0"/>
              </a:rPr>
              <a:t>feel secure and needed.</a:t>
            </a:r>
            <a:endParaRPr lang="en-US" altLang="zh-CN" b="1">
              <a:solidFill>
                <a:srgbClr val="C00000"/>
              </a:solidFill>
              <a:latin typeface="Times New Roman" panose="02020603050405020304" charset="0"/>
              <a:ea typeface="黑体" panose="02010609060101010101" charset="-122"/>
              <a:cs typeface="Times New Roman" panose="02020603050405020304" charset="0"/>
            </a:endParaRPr>
          </a:p>
          <a:p>
            <a:endParaRPr lang="en-US" altLang="zh-CN" b="1">
              <a:solidFill>
                <a:srgbClr val="C00000"/>
              </a:solidFill>
              <a:latin typeface="Times New Roman" panose="02020603050405020304" charset="0"/>
              <a:ea typeface="黑体" panose="02010609060101010101" charset="-122"/>
              <a:cs typeface="Times New Roman" panose="02020603050405020304" charset="0"/>
            </a:endParaRPr>
          </a:p>
        </p:txBody>
      </p:sp>
      <p:sp>
        <p:nvSpPr>
          <p:cNvPr id="9" name="文本框 8"/>
          <p:cNvSpPr txBox="1"/>
          <p:nvPr>
            <p:custDataLst>
              <p:tags r:id="rId4"/>
            </p:custDataLst>
          </p:nvPr>
        </p:nvSpPr>
        <p:spPr>
          <a:xfrm>
            <a:off x="7693660" y="2057400"/>
            <a:ext cx="4371340" cy="537845"/>
          </a:xfrm>
          <a:prstGeom prst="rect">
            <a:avLst/>
          </a:prstGeom>
          <a:noFill/>
        </p:spPr>
        <p:txBody>
          <a:bodyPr wrap="square" rtlCol="0">
            <a:noAutofit/>
          </a:bodyPr>
          <a:p>
            <a:r>
              <a:rPr lang="en-US" altLang="zh-CN" sz="1600" b="1">
                <a:solidFill>
                  <a:srgbClr val="C00000"/>
                </a:solidFill>
                <a:latin typeface="Times New Roman" panose="02020603050405020304" charset="0"/>
                <a:cs typeface="Times New Roman" panose="02020603050405020304" charset="0"/>
              </a:rPr>
              <a:t>AI’s assistance </a:t>
            </a:r>
            <a:r>
              <a:rPr lang="zh-CN" altLang="en-US" sz="1600" b="1">
                <a:solidFill>
                  <a:srgbClr val="C00000"/>
                </a:solidFill>
                <a:latin typeface="Times New Roman" panose="02020603050405020304" charset="0"/>
                <a:cs typeface="Times New Roman" panose="02020603050405020304" charset="0"/>
              </a:rPr>
              <a:t>；</a:t>
            </a:r>
            <a:r>
              <a:rPr lang="en-US" altLang="zh-CN" sz="1600" b="1">
                <a:solidFill>
                  <a:srgbClr val="C00000"/>
                </a:solidFill>
                <a:latin typeface="Times New Roman" panose="02020603050405020304" charset="0"/>
                <a:cs typeface="Times New Roman" panose="02020603050405020304" charset="0"/>
              </a:rPr>
              <a:t>taking her to a psychologist </a:t>
            </a:r>
            <a:endParaRPr lang="en-US" altLang="zh-CN" sz="1600" b="1">
              <a:solidFill>
                <a:srgbClr val="C00000"/>
              </a:solidFill>
              <a:latin typeface="Times New Roman" panose="02020603050405020304" charset="0"/>
              <a:cs typeface="Times New Roman" panose="02020603050405020304" charset="0"/>
            </a:endParaRPr>
          </a:p>
        </p:txBody>
      </p:sp>
      <p:sp>
        <p:nvSpPr>
          <p:cNvPr id="11" name="文本框 10"/>
          <p:cNvSpPr txBox="1"/>
          <p:nvPr>
            <p:custDataLst>
              <p:tags r:id="rId5"/>
            </p:custDataLst>
          </p:nvPr>
        </p:nvSpPr>
        <p:spPr>
          <a:xfrm>
            <a:off x="7651115" y="2653030"/>
            <a:ext cx="4391660" cy="775970"/>
          </a:xfrm>
          <a:prstGeom prst="rect">
            <a:avLst/>
          </a:prstGeom>
          <a:noFill/>
        </p:spPr>
        <p:txBody>
          <a:bodyPr wrap="square" rtlCol="0">
            <a:noAutofit/>
          </a:bodyPr>
          <a:p>
            <a:pPr marL="285750" indent="-285750">
              <a:buFont typeface="Arial" panose="020B0604020202020204" pitchFamily="34" charset="0"/>
              <a:buChar char="•"/>
            </a:pPr>
            <a:r>
              <a:rPr lang="en-US" altLang="zh-CN" sz="1600" b="1">
                <a:solidFill>
                  <a:srgbClr val="C00000"/>
                </a:solidFill>
                <a:latin typeface="Times New Roman" panose="02020603050405020304" charset="0"/>
                <a:cs typeface="Times New Roman" panose="02020603050405020304" charset="0"/>
              </a:rPr>
              <a:t> </a:t>
            </a:r>
            <a:r>
              <a:rPr lang="en-US" altLang="zh-CN" sz="1600" b="1" u="sng">
                <a:solidFill>
                  <a:srgbClr val="C00000"/>
                </a:solidFill>
                <a:latin typeface="Times New Roman" panose="02020603050405020304" charset="0"/>
                <a:cs typeface="Times New Roman" panose="02020603050405020304" charset="0"/>
              </a:rPr>
              <a:t>legendary tailor</a:t>
            </a:r>
            <a:r>
              <a:rPr lang="en-US" altLang="zh-CN" sz="1600" b="1">
                <a:solidFill>
                  <a:srgbClr val="C00000"/>
                </a:solidFill>
                <a:latin typeface="Times New Roman" panose="02020603050405020304" charset="0"/>
                <a:cs typeface="Times New Roman" panose="02020603050405020304" charset="0"/>
              </a:rPr>
              <a:t> </a:t>
            </a:r>
            <a:r>
              <a:rPr lang="zh-CN" altLang="en-US" sz="1600" b="1">
                <a:solidFill>
                  <a:srgbClr val="C00000"/>
                </a:solidFill>
                <a:latin typeface="Times New Roman" panose="02020603050405020304" charset="0"/>
                <a:cs typeface="Times New Roman" panose="02020603050405020304" charset="0"/>
              </a:rPr>
              <a:t>；</a:t>
            </a:r>
            <a:endParaRPr lang="zh-CN" altLang="en-US" sz="1600" b="1">
              <a:solidFill>
                <a:srgbClr val="C00000"/>
              </a:solidFill>
              <a:latin typeface="Times New Roman" panose="02020603050405020304" charset="0"/>
              <a:cs typeface="Times New Roman" panose="02020603050405020304" charset="0"/>
            </a:endParaRPr>
          </a:p>
          <a:p>
            <a:pPr marL="285750" indent="-285750">
              <a:buFont typeface="Arial" panose="020B0604020202020204" pitchFamily="34" charset="0"/>
              <a:buChar char="•"/>
            </a:pPr>
            <a:r>
              <a:rPr lang="en-US" altLang="zh-CN" sz="1600" b="1">
                <a:solidFill>
                  <a:srgbClr val="C00000"/>
                </a:solidFill>
                <a:latin typeface="Times New Roman" panose="02020603050405020304" charset="0"/>
                <a:cs typeface="Times New Roman" panose="02020603050405020304" charset="0"/>
              </a:rPr>
              <a:t> lived </a:t>
            </a:r>
            <a:r>
              <a:rPr lang="en-US" altLang="zh-CN" sz="1600" b="1" u="sng">
                <a:solidFill>
                  <a:srgbClr val="C00000"/>
                </a:solidFill>
                <a:latin typeface="Times New Roman" panose="02020603050405020304" charset="0"/>
                <a:cs typeface="Times New Roman" panose="02020603050405020304" charset="0"/>
              </a:rPr>
              <a:t>on her own term</a:t>
            </a:r>
            <a:r>
              <a:rPr lang="en-US" altLang="zh-CN" sz="1600" b="1">
                <a:solidFill>
                  <a:srgbClr val="C00000"/>
                </a:solidFill>
                <a:latin typeface="Times New Roman" panose="02020603050405020304" charset="0"/>
                <a:cs typeface="Times New Roman" panose="02020603050405020304" charset="0"/>
              </a:rPr>
              <a:t>s</a:t>
            </a:r>
            <a:r>
              <a:rPr lang="zh-CN" altLang="en-US" sz="1600" b="1">
                <a:solidFill>
                  <a:srgbClr val="C00000"/>
                </a:solidFill>
                <a:latin typeface="Times New Roman" panose="02020603050405020304" charset="0"/>
                <a:cs typeface="Times New Roman" panose="02020603050405020304" charset="0"/>
              </a:rPr>
              <a:t>；</a:t>
            </a:r>
            <a:endParaRPr lang="en-US" altLang="zh-CN" sz="1600" b="1">
              <a:solidFill>
                <a:srgbClr val="C00000"/>
              </a:solidFill>
              <a:latin typeface="Times New Roman" panose="02020603050405020304" charset="0"/>
              <a:cs typeface="Times New Roman" panose="02020603050405020304" charset="0"/>
            </a:endParaRPr>
          </a:p>
          <a:p>
            <a:pPr marL="285750" indent="-285750">
              <a:buFont typeface="Arial" panose="020B0604020202020204" pitchFamily="34" charset="0"/>
              <a:buChar char="•"/>
            </a:pPr>
            <a:r>
              <a:rPr lang="en-US" altLang="zh-CN" sz="1600" b="1">
                <a:solidFill>
                  <a:srgbClr val="C00000"/>
                </a:solidFill>
                <a:latin typeface="Times New Roman" panose="02020603050405020304" charset="0"/>
                <a:cs typeface="Times New Roman" panose="02020603050405020304" charset="0"/>
              </a:rPr>
              <a:t>Grandma's </a:t>
            </a:r>
            <a:r>
              <a:rPr lang="en-US" altLang="zh-CN" sz="1600" b="1">
                <a:solidFill>
                  <a:srgbClr val="C00000"/>
                </a:solidFill>
                <a:latin typeface="Times New Roman" panose="02020603050405020304" charset="0"/>
                <a:cs typeface="Times New Roman" panose="02020603050405020304" charset="0"/>
                <a:sym typeface="+mn-ea"/>
              </a:rPr>
              <a:t>refusing </a:t>
            </a:r>
            <a:r>
              <a:rPr lang="en-US" altLang="zh-CN" sz="1600" b="1">
                <a:solidFill>
                  <a:srgbClr val="C00000"/>
                </a:solidFill>
                <a:latin typeface="Times New Roman" panose="02020603050405020304" charset="0"/>
                <a:cs typeface="Times New Roman" panose="02020603050405020304" charset="0"/>
              </a:rPr>
              <a:t>food</a:t>
            </a:r>
            <a:r>
              <a:rPr lang="zh-CN" altLang="en-US" sz="1600" b="1">
                <a:solidFill>
                  <a:srgbClr val="C00000"/>
                </a:solidFill>
                <a:latin typeface="Times New Roman" panose="02020603050405020304" charset="0"/>
                <a:cs typeface="Times New Roman" panose="02020603050405020304" charset="0"/>
              </a:rPr>
              <a:t>；</a:t>
            </a:r>
            <a:endParaRPr lang="zh-CN" altLang="en-US" sz="1600" b="1">
              <a:solidFill>
                <a:srgbClr val="C00000"/>
              </a:solidFill>
              <a:latin typeface="Times New Roman" panose="02020603050405020304" charset="0"/>
              <a:cs typeface="Times New Roman" panose="02020603050405020304" charset="0"/>
            </a:endParaRPr>
          </a:p>
        </p:txBody>
      </p:sp>
      <p:sp>
        <p:nvSpPr>
          <p:cNvPr id="14" name="文本框 13"/>
          <p:cNvSpPr txBox="1"/>
          <p:nvPr>
            <p:custDataLst>
              <p:tags r:id="rId6"/>
            </p:custDataLst>
          </p:nvPr>
        </p:nvSpPr>
        <p:spPr>
          <a:xfrm>
            <a:off x="7693660" y="3588385"/>
            <a:ext cx="4420235" cy="583565"/>
          </a:xfrm>
          <a:prstGeom prst="rect">
            <a:avLst/>
          </a:prstGeom>
          <a:noFill/>
        </p:spPr>
        <p:txBody>
          <a:bodyPr wrap="square" rtlCol="0">
            <a:spAutoFit/>
          </a:bodyPr>
          <a:p>
            <a:pPr marL="285750" indent="-285750">
              <a:buFont typeface="Arial" panose="020B0604020202020204" pitchFamily="34" charset="0"/>
              <a:buChar char="•"/>
            </a:pPr>
            <a:r>
              <a:rPr lang="en-US" altLang="zh-CN" sz="1600" b="1">
                <a:solidFill>
                  <a:srgbClr val="C00000"/>
                </a:solidFill>
                <a:latin typeface="Times New Roman" panose="02020603050405020304" charset="0"/>
                <a:cs typeface="Times New Roman" panose="02020603050405020304" charset="0"/>
              </a:rPr>
              <a:t>early January</a:t>
            </a:r>
            <a:r>
              <a:rPr lang="zh-CN" altLang="en-US" sz="1600" b="1">
                <a:solidFill>
                  <a:srgbClr val="C00000"/>
                </a:solidFill>
                <a:latin typeface="Times New Roman" panose="02020603050405020304" charset="0"/>
                <a:cs typeface="Times New Roman" panose="02020603050405020304" charset="0"/>
              </a:rPr>
              <a:t>；</a:t>
            </a:r>
            <a:endParaRPr lang="zh-CN" altLang="en-US" sz="1600" b="1">
              <a:solidFill>
                <a:srgbClr val="C00000"/>
              </a:solidFill>
              <a:latin typeface="Times New Roman" panose="02020603050405020304" charset="0"/>
              <a:cs typeface="Times New Roman" panose="02020603050405020304" charset="0"/>
            </a:endParaRPr>
          </a:p>
          <a:p>
            <a:pPr marL="285750" indent="-285750">
              <a:buFont typeface="Arial" panose="020B0604020202020204" pitchFamily="34" charset="0"/>
              <a:buChar char="•"/>
            </a:pPr>
            <a:r>
              <a:rPr lang="en-US" altLang="zh-CN" sz="1600" b="1">
                <a:solidFill>
                  <a:srgbClr val="C00000"/>
                </a:solidFill>
                <a:latin typeface="Times New Roman" panose="02020603050405020304" charset="0"/>
                <a:cs typeface="Times New Roman" panose="02020603050405020304" charset="0"/>
              </a:rPr>
              <a:t>a question pressing on her heart for weeks</a:t>
            </a:r>
            <a:endParaRPr lang="en-US" altLang="zh-CN" sz="1600" b="1">
              <a:solidFill>
                <a:srgbClr val="C00000"/>
              </a:solidFill>
              <a:latin typeface="Times New Roman" panose="02020603050405020304" charset="0"/>
              <a:cs typeface="Times New Roman" panose="02020603050405020304" charset="0"/>
            </a:endParaRPr>
          </a:p>
        </p:txBody>
      </p:sp>
      <p:sp>
        <p:nvSpPr>
          <p:cNvPr id="16" name="文本框 15"/>
          <p:cNvSpPr txBox="1"/>
          <p:nvPr>
            <p:custDataLst>
              <p:tags r:id="rId7"/>
            </p:custDataLst>
          </p:nvPr>
        </p:nvSpPr>
        <p:spPr>
          <a:xfrm>
            <a:off x="7772400" y="4480560"/>
            <a:ext cx="4022090" cy="466725"/>
          </a:xfrm>
          <a:prstGeom prst="rect">
            <a:avLst/>
          </a:prstGeom>
          <a:noFill/>
        </p:spPr>
        <p:txBody>
          <a:bodyPr wrap="square" rtlCol="0">
            <a:noAutofit/>
          </a:bodyPr>
          <a:p>
            <a:r>
              <a:rPr lang="en-US" altLang="zh-CN" sz="1600" b="1">
                <a:solidFill>
                  <a:srgbClr val="C00000"/>
                </a:solidFill>
                <a:latin typeface="Times New Roman" panose="02020603050405020304" charset="0"/>
                <a:cs typeface="Times New Roman" panose="02020603050405020304" charset="0"/>
              </a:rPr>
              <a:t>get </a:t>
            </a:r>
            <a:r>
              <a:rPr lang="en-US" altLang="zh-CN" sz="1600" b="1">
                <a:solidFill>
                  <a:srgbClr val="C00000"/>
                </a:solidFill>
                <a:latin typeface="Times New Roman" panose="02020603050405020304" charset="0"/>
                <a:cs typeface="Times New Roman" panose="02020603050405020304" charset="0"/>
                <a:sym typeface="+mn-ea"/>
              </a:rPr>
              <a:t>Grandma</a:t>
            </a:r>
            <a:r>
              <a:rPr lang="en-US" altLang="zh-CN" sz="1600" b="1">
                <a:solidFill>
                  <a:srgbClr val="C00000"/>
                </a:solidFill>
                <a:latin typeface="Times New Roman" panose="02020603050405020304" charset="0"/>
                <a:cs typeface="Times New Roman" panose="02020603050405020304" charset="0"/>
              </a:rPr>
              <a:t> to eat properly.</a:t>
            </a:r>
            <a:endParaRPr lang="en-US" altLang="zh-CN" sz="1600" b="1">
              <a:solidFill>
                <a:srgbClr val="C00000"/>
              </a:solidFill>
              <a:latin typeface="Times New Roman" panose="02020603050405020304" charset="0"/>
              <a:cs typeface="Times New Roman" panose="02020603050405020304" charset="0"/>
            </a:endParaRPr>
          </a:p>
        </p:txBody>
      </p:sp>
      <p:sp>
        <p:nvSpPr>
          <p:cNvPr id="17" name="文本框 16"/>
          <p:cNvSpPr txBox="1"/>
          <p:nvPr/>
        </p:nvSpPr>
        <p:spPr>
          <a:xfrm>
            <a:off x="7772400" y="5774055"/>
            <a:ext cx="4237990" cy="292100"/>
          </a:xfrm>
          <a:prstGeom prst="rect">
            <a:avLst/>
          </a:prstGeom>
          <a:noFill/>
        </p:spPr>
        <p:txBody>
          <a:bodyPr wrap="square" rtlCol="0">
            <a:noAutofit/>
          </a:bodyPr>
          <a:p>
            <a:r>
              <a:rPr lang="en-US" altLang="zh-CN" sz="1600" b="1">
                <a:solidFill>
                  <a:srgbClr val="C00000"/>
                </a:solidFill>
                <a:latin typeface="Times New Roman" panose="02020603050405020304" charset="0"/>
                <a:cs typeface="Times New Roman" panose="02020603050405020304" charset="0"/>
              </a:rPr>
              <a:t>Grandma’s spiritual needs </a:t>
            </a:r>
            <a:endParaRPr lang="en-US" altLang="zh-CN" sz="1600" b="1">
              <a:solidFill>
                <a:srgbClr val="C00000"/>
              </a:solidFill>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8">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7" name="图片 6"/>
          <p:cNvPicPr/>
          <p:nvPr/>
        </p:nvPicPr>
        <p:blipFill>
          <a:blip r:embed="rId9"/>
          <a:stretch>
            <a:fillRect/>
          </a:stretch>
        </p:blipFill>
        <p:spPr>
          <a:xfrm rot="20700000" flipH="1">
            <a:off x="-90170" y="-229870"/>
            <a:ext cx="904875" cy="954405"/>
          </a:xfrm>
          <a:prstGeom prst="rect">
            <a:avLst/>
          </a:prstGeom>
        </p:spPr>
      </p:pic>
      <p:sp>
        <p:nvSpPr>
          <p:cNvPr id="13" name="文本框 12"/>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9" grpId="0"/>
      <p:bldP spid="9" grpId="1"/>
      <p:bldP spid="11" grpId="0"/>
      <p:bldP spid="11" grpId="1"/>
      <p:bldP spid="14" grpId="0"/>
      <p:bldP spid="14" grpId="1"/>
      <p:bldP spid="16" grpId="0"/>
      <p:bldP spid="16" grpId="1"/>
      <p:bldP spid="17" grpId="0"/>
      <p:bldP spid="1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1"/>
          <a:stretch>
            <a:fillRect/>
          </a:stretch>
        </p:blipFill>
        <p:spPr>
          <a:xfrm>
            <a:off x="240348" y="6670358"/>
            <a:ext cx="542925" cy="200025"/>
          </a:xfrm>
          <a:prstGeom prst="rect">
            <a:avLst/>
          </a:prstGeom>
        </p:spPr>
      </p:pic>
      <p:sp>
        <p:nvSpPr>
          <p:cNvPr id="3" name="出自【趣你的PPT】(微信:qunideppt)：最优质的PPT资源库"/>
          <p:cNvSpPr txBox="1"/>
          <p:nvPr>
            <p:custDataLst>
              <p:tags r:id="rId2"/>
            </p:custDataLst>
          </p:nvPr>
        </p:nvSpPr>
        <p:spPr>
          <a:xfrm>
            <a:off x="1427480" y="139065"/>
            <a:ext cx="4710430" cy="542290"/>
          </a:xfrm>
          <a:prstGeom prst="rect">
            <a:avLst/>
          </a:prstGeom>
          <a:noFill/>
        </p:spPr>
        <p:txBody>
          <a:bodyPr wrap="square" rtlCol="0">
            <a:noAutofit/>
          </a:bodyPr>
          <a:lstStyle/>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关键词</a:t>
            </a:r>
            <a:r>
              <a:rPr lang="en-US" altLang="en-US"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语义链</a:t>
            </a:r>
            <a:r>
              <a:rPr lang="en-US" altLang="en-US"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逻辑链：</a:t>
            </a:r>
            <a:endParaRPr lang="zh-CN" altLang="en-US" sz="2400" b="1" dirty="0">
              <a:solidFill>
                <a:srgbClr val="0070C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3">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12" name="图片 11"/>
          <p:cNvPicPr/>
          <p:nvPr/>
        </p:nvPicPr>
        <p:blipFill>
          <a:blip r:embed="rId4"/>
          <a:stretch>
            <a:fillRect/>
          </a:stretch>
        </p:blipFill>
        <p:spPr>
          <a:xfrm rot="20700000" flipH="1">
            <a:off x="-90170" y="-229870"/>
            <a:ext cx="904875" cy="954405"/>
          </a:xfrm>
          <a:prstGeom prst="rect">
            <a:avLst/>
          </a:prstGeom>
        </p:spPr>
      </p:pic>
      <p:sp>
        <p:nvSpPr>
          <p:cNvPr id="16" name="文本框 15"/>
          <p:cNvSpPr txBox="1"/>
          <p:nvPr/>
        </p:nvSpPr>
        <p:spPr>
          <a:xfrm>
            <a:off x="783590" y="6614795"/>
            <a:ext cx="3183890" cy="306705"/>
          </a:xfrm>
          <a:prstGeom prst="rect">
            <a:avLst/>
          </a:prstGeom>
          <a:noFill/>
        </p:spPr>
        <p:txBody>
          <a:bodyPr wrap="square" rtlCol="0" anchor="t">
            <a:spAutoFit/>
          </a:bodyPr>
          <a:p>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Z20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届高三第</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次联考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5"/>
          <a:stretch>
            <a:fillRect/>
          </a:stretch>
        </p:blipFill>
        <p:spPr>
          <a:xfrm>
            <a:off x="240665" y="846455"/>
            <a:ext cx="6069965" cy="3559810"/>
          </a:xfrm>
          <a:prstGeom prst="rect">
            <a:avLst/>
          </a:prstGeom>
        </p:spPr>
      </p:pic>
      <p:pic>
        <p:nvPicPr>
          <p:cNvPr id="14" name="图片 13"/>
          <p:cNvPicPr/>
          <p:nvPr/>
        </p:nvPicPr>
        <p:blipFill>
          <a:blip r:embed="rId6">
            <a:clrChange>
              <a:clrFrom>
                <a:srgbClr val="010101">
                  <a:alpha val="9412"/>
                </a:srgbClr>
              </a:clrFrom>
              <a:clrTo>
                <a:srgbClr val="010101">
                  <a:alpha val="9412"/>
                  <a:alpha val="0"/>
                </a:srgbClr>
              </a:clrTo>
            </a:clrChange>
          </a:blip>
          <a:srcRect l="-18600" t="-1129" r="-7800"/>
          <a:stretch>
            <a:fillRect/>
          </a:stretch>
        </p:blipFill>
        <p:spPr>
          <a:xfrm>
            <a:off x="2606675" y="1903095"/>
            <a:ext cx="1621790" cy="1473200"/>
          </a:xfrm>
          <a:prstGeom prst="ellipse">
            <a:avLst/>
          </a:prstGeom>
        </p:spPr>
      </p:pic>
      <p:sp>
        <p:nvSpPr>
          <p:cNvPr id="6" name="文本框 5"/>
          <p:cNvSpPr txBox="1"/>
          <p:nvPr/>
        </p:nvSpPr>
        <p:spPr>
          <a:xfrm>
            <a:off x="6611620" y="983615"/>
            <a:ext cx="5471795" cy="5631180"/>
          </a:xfrm>
          <a:prstGeom prst="rect">
            <a:avLst/>
          </a:prstGeom>
          <a:noFill/>
          <a:ln>
            <a:solidFill>
              <a:schemeClr val="accent1"/>
            </a:solidFill>
          </a:ln>
        </p:spPr>
        <p:txBody>
          <a:bodyPr wrap="square" rtlCol="0" anchor="t">
            <a:spAutoFit/>
          </a:bodyPr>
          <a:p>
            <a:r>
              <a:rPr lang="en-US" altLang="zh-CN"/>
              <a:t>1. but she was still that legendary woman who lived </a:t>
            </a:r>
            <a:r>
              <a:rPr lang="en-US" altLang="zh-CN" b="1">
                <a:solidFill>
                  <a:srgbClr val="0070C0"/>
                </a:solidFill>
              </a:rPr>
              <a:t>on her own terms</a:t>
            </a:r>
            <a:r>
              <a:rPr lang="zh-CN" altLang="en-US"/>
              <a:t>。但她依然是那个按照自己的方式生活、具有传奇色彩的女性。</a:t>
            </a:r>
            <a:endParaRPr lang="zh-CN" altLang="en-US"/>
          </a:p>
          <a:p>
            <a:pPr marL="285750" indent="-285750">
              <a:buFont typeface="Arial" panose="020B0604020202020204" pitchFamily="34" charset="0"/>
              <a:buChar char="•"/>
            </a:pPr>
            <a:r>
              <a:rPr lang="en-US" altLang="zh-CN">
                <a:solidFill>
                  <a:srgbClr val="0070C0"/>
                </a:solidFill>
              </a:rPr>
              <a:t> </a:t>
            </a:r>
            <a:r>
              <a:rPr lang="en-US" altLang="zh-CN">
                <a:noFill/>
              </a:rPr>
              <a:t>on one's own terms </a:t>
            </a:r>
            <a:r>
              <a:rPr lang="zh-CN" altLang="en-US">
                <a:noFill/>
              </a:rPr>
              <a:t>是非常地道的英语表达，</a:t>
            </a:r>
            <a:r>
              <a:rPr lang="en-US" altLang="zh-CN">
                <a:noFill/>
              </a:rPr>
              <a:t>“</a:t>
            </a:r>
            <a:r>
              <a:rPr lang="zh-CN" altLang="en-US">
                <a:noFill/>
              </a:rPr>
              <a:t>按照自己的条件</a:t>
            </a:r>
            <a:r>
              <a:rPr lang="en-US" altLang="zh-CN">
                <a:noFill/>
              </a:rPr>
              <a:t>/</a:t>
            </a:r>
            <a:r>
              <a:rPr lang="zh-CN" altLang="en-US">
                <a:noFill/>
              </a:rPr>
              <a:t>方式，而非屈从他人要求</a:t>
            </a:r>
            <a:r>
              <a:rPr lang="en-US" altLang="zh-CN">
                <a:noFill/>
              </a:rPr>
              <a:t>“</a:t>
            </a:r>
            <a:r>
              <a:rPr lang="zh-CN" altLang="en-US">
                <a:noFill/>
              </a:rPr>
              <a:t>，强调自主权、控制权和独立性，保持尊严和原则，带有积极、坚定的色彩。</a:t>
            </a:r>
            <a:endParaRPr lang="zh-CN" altLang="en-US">
              <a:noFill/>
            </a:endParaRPr>
          </a:p>
          <a:p>
            <a:pPr marL="285750" indent="-285750">
              <a:buFont typeface="Arial" panose="020B0604020202020204" pitchFamily="34" charset="0"/>
              <a:buChar char="•"/>
            </a:pPr>
            <a:r>
              <a:rPr lang="zh-CN" altLang="en-US">
                <a:noFill/>
              </a:rPr>
              <a:t>同义语义链：self-worth</a:t>
            </a:r>
            <a:r>
              <a:rPr lang="en-US" altLang="zh-CN">
                <a:noFill/>
              </a:rPr>
              <a:t> /self-identity/ a sense of control and dignity/social connection</a:t>
            </a:r>
            <a:endParaRPr lang="en-US" altLang="zh-CN">
              <a:noFill/>
            </a:endParaRPr>
          </a:p>
          <a:p>
            <a:pPr marL="285750" indent="-285750">
              <a:buFont typeface="Arial" panose="020B0604020202020204" pitchFamily="34" charset="0"/>
              <a:buChar char="•"/>
            </a:pPr>
            <a:r>
              <a:rPr lang="zh-CN" altLang="en-US">
                <a:noFill/>
              </a:rPr>
              <a:t>扩展语义链：</a:t>
            </a:r>
            <a:r>
              <a:rPr lang="en-US" altLang="zh-CN">
                <a:noFill/>
              </a:rPr>
              <a:t>emotional support/ empathy and understanding/ Express gratitude for their love, wisdom, and the sacrifices they’ve made/Ensure their security/Reassure them that they are valued, loved, and not a burden</a:t>
            </a:r>
            <a:endParaRPr lang="en-US" altLang="zh-CN">
              <a:noFill/>
            </a:endParaRPr>
          </a:p>
          <a:p>
            <a:pPr indent="0">
              <a:buFont typeface="Arial" panose="020B0604020202020204" pitchFamily="34" charset="0"/>
              <a:buNone/>
            </a:pPr>
            <a:endParaRPr lang="en-US" altLang="zh-CN"/>
          </a:p>
          <a:p>
            <a:pPr indent="0">
              <a:buFont typeface="Arial" panose="020B0604020202020204" pitchFamily="34" charset="0"/>
              <a:buNone/>
            </a:pPr>
            <a:r>
              <a:rPr lang="en-US" altLang="zh-CN"/>
              <a:t>2. Every meal </a:t>
            </a:r>
            <a:r>
              <a:rPr lang="en-US" altLang="zh-CN" b="1">
                <a:solidFill>
                  <a:srgbClr val="0070C0"/>
                </a:solidFill>
              </a:rPr>
              <a:t>played out</a:t>
            </a:r>
            <a:r>
              <a:rPr lang="en-US" altLang="zh-CN"/>
              <a:t> the same way. </a:t>
            </a:r>
            <a:r>
              <a:rPr lang="zh-CN" altLang="en-US"/>
              <a:t>每顿饭都是这样耗尽心力。</a:t>
            </a:r>
            <a:endParaRPr lang="zh-CN" altLang="en-US"/>
          </a:p>
          <a:p>
            <a:pPr marL="285750" indent="-285750">
              <a:buFont typeface="Arial" panose="020B0604020202020204" pitchFamily="34" charset="0"/>
              <a:buChar char="•"/>
            </a:pPr>
            <a:r>
              <a:rPr lang="zh-CN" altLang="en-US" sz="1800">
                <a:solidFill>
                  <a:srgbClr val="000000">
                    <a:alpha val="0"/>
                  </a:srgbClr>
                </a:solidFill>
              </a:rPr>
              <a:t>played out（资源、时间、耐心等）耗尽，用光</a:t>
            </a:r>
            <a:endParaRPr lang="zh-CN" altLang="en-US">
              <a:solidFill>
                <a:srgbClr val="000000">
                  <a:alpha val="0"/>
                </a:srgbClr>
              </a:solidFill>
            </a:endParaRPr>
          </a:p>
          <a:p>
            <a:pPr marL="285750" indent="-285750">
              <a:buFont typeface="Arial" panose="020B0604020202020204" pitchFamily="34" charset="0"/>
              <a:buChar char="•"/>
            </a:pPr>
            <a:r>
              <a:rPr lang="zh-CN" altLang="en-US">
                <a:noFill/>
              </a:rPr>
              <a:t>反义语义链：</a:t>
            </a:r>
            <a:r>
              <a:rPr lang="en-US" altLang="zh-CN">
                <a:noFill/>
              </a:rPr>
              <a:t>replenished /restored /revived</a:t>
            </a:r>
            <a:endParaRPr lang="en-US" altLang="zh-CN">
              <a:noFill/>
            </a:endParaRPr>
          </a:p>
          <a:p>
            <a:pPr indent="0">
              <a:buFont typeface="Arial" panose="020B0604020202020204" pitchFamily="34" charset="0"/>
              <a:buNone/>
            </a:pPr>
            <a:r>
              <a:rPr lang="en-US" altLang="zh-CN">
                <a:noFill/>
              </a:rPr>
              <a:t>                         </a:t>
            </a:r>
            <a:r>
              <a:rPr lang="zh-CN" altLang="en-US">
                <a:noFill/>
              </a:rPr>
              <a:t>补充</a:t>
            </a:r>
            <a:r>
              <a:rPr lang="en-US" altLang="zh-CN">
                <a:noFill/>
              </a:rPr>
              <a:t>/</a:t>
            </a:r>
            <a:r>
              <a:rPr lang="zh-CN" altLang="en-US">
                <a:noFill/>
              </a:rPr>
              <a:t>恢复</a:t>
            </a:r>
            <a:r>
              <a:rPr lang="en-US" altLang="zh-CN">
                <a:noFill/>
              </a:rPr>
              <a:t>/</a:t>
            </a:r>
            <a:r>
              <a:rPr lang="zh-CN" altLang="en-US">
                <a:noFill/>
              </a:rPr>
              <a:t>复活</a:t>
            </a:r>
            <a:endParaRPr lang="zh-CN" altLang="en-US">
              <a:noFill/>
            </a:endParaRPr>
          </a:p>
        </p:txBody>
      </p:sp>
      <p:sp>
        <p:nvSpPr>
          <p:cNvPr id="17" name="文本框 16"/>
          <p:cNvSpPr txBox="1"/>
          <p:nvPr/>
        </p:nvSpPr>
        <p:spPr>
          <a:xfrm>
            <a:off x="3041015" y="4556760"/>
            <a:ext cx="3462655" cy="1959610"/>
          </a:xfrm>
          <a:prstGeom prst="rect">
            <a:avLst/>
          </a:prstGeom>
          <a:solidFill>
            <a:srgbClr val="FFEFE3"/>
          </a:solidFill>
        </p:spPr>
        <p:txBody>
          <a:bodyPr wrap="square" rtlCol="0">
            <a:noAutofit/>
          </a:bodyPr>
          <a:p>
            <a:r>
              <a:rPr lang="en-US" altLang="zh-CN" sz="1600" b="1">
                <a:latin typeface="Times New Roman" panose="02020603050405020304" charset="0"/>
                <a:cs typeface="Times New Roman" panose="02020603050405020304" charset="0"/>
              </a:rPr>
              <a:t>1.Grandma’s spiritual needs (</a:t>
            </a:r>
            <a:r>
              <a:rPr lang="en-US" altLang="zh-CN" sz="1600" b="1">
                <a:solidFill>
                  <a:srgbClr val="C00000"/>
                </a:solidFill>
                <a:latin typeface="Times New Roman" panose="02020603050405020304" charset="0"/>
                <a:cs typeface="Times New Roman" panose="02020603050405020304" charset="0"/>
              </a:rPr>
              <a:t>a sense of self-worth</a:t>
            </a:r>
            <a:r>
              <a:rPr lang="en-US" altLang="zh-CN" sz="1600" b="1">
                <a:latin typeface="Times New Roman" panose="02020603050405020304" charset="0"/>
                <a:cs typeface="Times New Roman" panose="02020603050405020304" charset="0"/>
              </a:rPr>
              <a:t> and </a:t>
            </a:r>
            <a:r>
              <a:rPr lang="en-US" altLang="zh-CN" sz="1600" b="1">
                <a:solidFill>
                  <a:srgbClr val="C00000"/>
                </a:solidFill>
                <a:latin typeface="Times New Roman" panose="02020603050405020304" charset="0"/>
                <a:cs typeface="Times New Roman" panose="02020603050405020304" charset="0"/>
              </a:rPr>
              <a:t>being needed</a:t>
            </a:r>
            <a:r>
              <a:rPr lang="en-US" altLang="zh-CN" sz="1600" b="1">
                <a:latin typeface="Times New Roman" panose="02020603050405020304" charset="0"/>
                <a:cs typeface="Times New Roman" panose="02020603050405020304" charset="0"/>
              </a:rPr>
              <a:t> by the family)  </a:t>
            </a:r>
            <a:endParaRPr lang="en-US" altLang="zh-CN" sz="1600" b="1">
              <a:latin typeface="Times New Roman" panose="02020603050405020304" charset="0"/>
              <a:cs typeface="Times New Roman" panose="02020603050405020304" charset="0"/>
            </a:endParaRPr>
          </a:p>
          <a:p>
            <a:r>
              <a:rPr lang="en-US" altLang="zh-CN" sz="1600" b="1">
                <a:latin typeface="Times New Roman" panose="02020603050405020304" charset="0"/>
                <a:cs typeface="Times New Roman" panose="02020603050405020304" charset="0"/>
              </a:rPr>
              <a:t>2. Help Grandma rebuild her </a:t>
            </a:r>
            <a:r>
              <a:rPr lang="en-US" altLang="zh-CN" sz="1600" b="1">
                <a:solidFill>
                  <a:srgbClr val="C00000"/>
                </a:solidFill>
                <a:latin typeface="Times New Roman" panose="02020603050405020304" charset="0"/>
                <a:cs typeface="Times New Roman" panose="02020603050405020304" charset="0"/>
              </a:rPr>
              <a:t>self-identity </a:t>
            </a:r>
            <a:r>
              <a:rPr lang="en-US" altLang="zh-CN" sz="1600" b="1">
                <a:latin typeface="Times New Roman" panose="02020603050405020304" charset="0"/>
                <a:cs typeface="Times New Roman" panose="02020603050405020304" charset="0"/>
              </a:rPr>
              <a:t>through her actions,</a:t>
            </a:r>
            <a:endParaRPr lang="en-US" altLang="zh-CN" sz="1600" b="1">
              <a:latin typeface="Times New Roman" panose="02020603050405020304" charset="0"/>
              <a:cs typeface="Times New Roman" panose="02020603050405020304" charset="0"/>
            </a:endParaRPr>
          </a:p>
          <a:p>
            <a:r>
              <a:rPr lang="en-US" altLang="zh-CN" sz="1600" b="1">
                <a:latin typeface="Times New Roman" panose="02020603050405020304" charset="0"/>
                <a:cs typeface="Times New Roman" panose="02020603050405020304" charset="0"/>
              </a:rPr>
              <a:t>3. Use empathy, respect and action to feed</a:t>
            </a:r>
            <a:r>
              <a:rPr lang="en-US" altLang="en-US" sz="1600" b="1">
                <a:latin typeface="Times New Roman" panose="02020603050405020304" charset="0"/>
                <a:cs typeface="Times New Roman" panose="02020603050405020304" charset="0"/>
              </a:rPr>
              <a:t> </a:t>
            </a:r>
            <a:r>
              <a:rPr lang="en-US" altLang="zh-CN" sz="1600" b="1">
                <a:latin typeface="Times New Roman" panose="02020603050405020304" charset="0"/>
                <a:cs typeface="Times New Roman" panose="02020603050405020304" charset="0"/>
              </a:rPr>
              <a:t>and relight t</a:t>
            </a:r>
            <a:r>
              <a:rPr lang="en-US" altLang="zh-CN" sz="1600" b="1">
                <a:latin typeface="Times New Roman" panose="02020603050405020304" charset="0"/>
                <a:cs typeface="Times New Roman" panose="02020603050405020304" charset="0"/>
                <a:sym typeface="+mn-ea"/>
              </a:rPr>
              <a:t>he legend and soul</a:t>
            </a:r>
            <a:r>
              <a:rPr lang="en-US" altLang="zh-CN" sz="1600" b="1">
                <a:latin typeface="Times New Roman" panose="02020603050405020304" charset="0"/>
                <a:cs typeface="Times New Roman" panose="02020603050405020304" charset="0"/>
              </a:rPr>
              <a:t>.</a:t>
            </a:r>
            <a:endParaRPr lang="en-US" altLang="zh-CN" sz="1600" b="1">
              <a:latin typeface="Times New Roman" panose="02020603050405020304" charset="0"/>
              <a:cs typeface="Times New Roman" panose="02020603050405020304" charset="0"/>
            </a:endParaRPr>
          </a:p>
          <a:p>
            <a:endParaRPr lang="en-US" altLang="zh-CN" sz="1600" b="1">
              <a:latin typeface="Times New Roman" panose="02020603050405020304" charset="0"/>
              <a:cs typeface="Times New Roman" panose="02020603050405020304" charset="0"/>
            </a:endParaRPr>
          </a:p>
        </p:txBody>
      </p:sp>
      <p:sp>
        <p:nvSpPr>
          <p:cNvPr id="5" name="文本框 4"/>
          <p:cNvSpPr txBox="1"/>
          <p:nvPr/>
        </p:nvSpPr>
        <p:spPr>
          <a:xfrm>
            <a:off x="6844665" y="1746250"/>
            <a:ext cx="5198745" cy="1198880"/>
          </a:xfrm>
          <a:prstGeom prst="rect">
            <a:avLst/>
          </a:prstGeom>
          <a:noFill/>
        </p:spPr>
        <p:txBody>
          <a:bodyPr wrap="square" rtlCol="0" anchor="t">
            <a:spAutoFit/>
          </a:bodyPr>
          <a:p>
            <a:pPr indent="0" algn="l">
              <a:buFont typeface="Arial" panose="020B0604020202020204" pitchFamily="34" charset="0"/>
              <a:buNone/>
            </a:pPr>
            <a:r>
              <a:rPr lang="en-US" altLang="zh-CN" b="1">
                <a:solidFill>
                  <a:srgbClr val="0070C0"/>
                </a:solidFill>
                <a:sym typeface="+mn-ea"/>
              </a:rPr>
              <a:t>on one's own terms </a:t>
            </a:r>
            <a:r>
              <a:rPr lang="zh-CN" altLang="en-US" b="1">
                <a:solidFill>
                  <a:srgbClr val="0070C0"/>
                </a:solidFill>
                <a:sym typeface="+mn-ea"/>
              </a:rPr>
              <a:t>是非常地道的英语表达，</a:t>
            </a:r>
            <a:r>
              <a:rPr lang="en-US" altLang="zh-CN" b="1">
                <a:solidFill>
                  <a:srgbClr val="0070C0"/>
                </a:solidFill>
                <a:sym typeface="+mn-ea"/>
              </a:rPr>
              <a:t>“</a:t>
            </a:r>
            <a:r>
              <a:rPr lang="zh-CN" altLang="en-US" b="1">
                <a:solidFill>
                  <a:srgbClr val="0070C0"/>
                </a:solidFill>
                <a:sym typeface="+mn-ea"/>
              </a:rPr>
              <a:t>按照自己的条件</a:t>
            </a:r>
            <a:r>
              <a:rPr lang="en-US" altLang="zh-CN" b="1">
                <a:solidFill>
                  <a:srgbClr val="0070C0"/>
                </a:solidFill>
                <a:sym typeface="+mn-ea"/>
              </a:rPr>
              <a:t>/</a:t>
            </a:r>
            <a:r>
              <a:rPr lang="zh-CN" altLang="en-US" b="1">
                <a:solidFill>
                  <a:srgbClr val="0070C0"/>
                </a:solidFill>
                <a:sym typeface="+mn-ea"/>
              </a:rPr>
              <a:t>方式，而非屈从他人要求</a:t>
            </a:r>
            <a:r>
              <a:rPr lang="en-US" altLang="zh-CN" b="1">
                <a:solidFill>
                  <a:srgbClr val="0070C0"/>
                </a:solidFill>
                <a:sym typeface="+mn-ea"/>
              </a:rPr>
              <a:t>“</a:t>
            </a:r>
            <a:r>
              <a:rPr lang="zh-CN" altLang="en-US" b="1">
                <a:solidFill>
                  <a:srgbClr val="0070C0"/>
                </a:solidFill>
                <a:sym typeface="+mn-ea"/>
              </a:rPr>
              <a:t>，强调自主权、控制权和独立性，保持尊严和原则，带有积极、坚定的色彩。</a:t>
            </a:r>
            <a:endParaRPr lang="zh-CN" altLang="en-US" b="1">
              <a:solidFill>
                <a:srgbClr val="0070C0"/>
              </a:solidFill>
              <a:sym typeface="+mn-ea"/>
            </a:endParaRPr>
          </a:p>
        </p:txBody>
      </p:sp>
      <p:sp>
        <p:nvSpPr>
          <p:cNvPr id="7" name="文本框 6"/>
          <p:cNvSpPr txBox="1"/>
          <p:nvPr/>
        </p:nvSpPr>
        <p:spPr>
          <a:xfrm>
            <a:off x="6671945" y="2945130"/>
            <a:ext cx="5392420" cy="2030095"/>
          </a:xfrm>
          <a:prstGeom prst="rect">
            <a:avLst/>
          </a:prstGeom>
          <a:noFill/>
        </p:spPr>
        <p:txBody>
          <a:bodyPr wrap="square" rtlCol="0" anchor="t">
            <a:spAutoFit/>
          </a:bodyPr>
          <a:p>
            <a:pPr marL="285750" indent="-285750" algn="l">
              <a:buFont typeface="Arial" panose="020B0604020202020204" pitchFamily="34" charset="0"/>
              <a:buChar char="•"/>
            </a:pPr>
            <a:r>
              <a:rPr lang="zh-CN" altLang="en-US" b="1">
                <a:solidFill>
                  <a:srgbClr val="FF0000"/>
                </a:solidFill>
                <a:sym typeface="+mn-ea"/>
              </a:rPr>
              <a:t>同义语义链：self-worth</a:t>
            </a:r>
            <a:r>
              <a:rPr lang="en-US" altLang="zh-CN" b="1">
                <a:solidFill>
                  <a:srgbClr val="FF0000"/>
                </a:solidFill>
                <a:sym typeface="+mn-ea"/>
              </a:rPr>
              <a:t> /self-identity/ a sense of control and dignity/social connection</a:t>
            </a:r>
            <a:endParaRPr lang="en-US" altLang="zh-CN" b="1">
              <a:solidFill>
                <a:srgbClr val="FF0000"/>
              </a:solidFill>
            </a:endParaRPr>
          </a:p>
          <a:p>
            <a:pPr marL="285750" indent="-285750" algn="l">
              <a:buFont typeface="Arial" panose="020B0604020202020204" pitchFamily="34" charset="0"/>
              <a:buChar char="•"/>
            </a:pPr>
            <a:r>
              <a:rPr lang="zh-CN" altLang="en-US" b="1">
                <a:solidFill>
                  <a:srgbClr val="FF0000"/>
                </a:solidFill>
                <a:sym typeface="+mn-ea"/>
              </a:rPr>
              <a:t>扩展语义链：</a:t>
            </a:r>
            <a:r>
              <a:rPr lang="en-US" altLang="zh-CN" b="1">
                <a:solidFill>
                  <a:srgbClr val="FF0000"/>
                </a:solidFill>
                <a:sym typeface="+mn-ea"/>
              </a:rPr>
              <a:t>emotional support/ empathy and understanding/ Express gratitude for their love, wisdom, and the sacrifices they’ve made/Ensure their security/Reassure them that they are valued, loved, and not a burden</a:t>
            </a:r>
            <a:endParaRPr lang="en-US" altLang="zh-CN" b="1">
              <a:solidFill>
                <a:srgbClr val="FF0000"/>
              </a:solidFill>
              <a:sym typeface="+mn-ea"/>
            </a:endParaRPr>
          </a:p>
        </p:txBody>
      </p:sp>
      <p:sp>
        <p:nvSpPr>
          <p:cNvPr id="11" name="文本框 10"/>
          <p:cNvSpPr txBox="1"/>
          <p:nvPr/>
        </p:nvSpPr>
        <p:spPr>
          <a:xfrm>
            <a:off x="6605905" y="5654675"/>
            <a:ext cx="5392420" cy="368300"/>
          </a:xfrm>
          <a:prstGeom prst="rect">
            <a:avLst/>
          </a:prstGeom>
          <a:noFill/>
        </p:spPr>
        <p:txBody>
          <a:bodyPr wrap="square" rtlCol="0" anchor="t">
            <a:spAutoFit/>
          </a:bodyPr>
          <a:p>
            <a:pPr marL="285750" indent="-285750" algn="l">
              <a:buFont typeface="Arial" panose="020B0604020202020204" pitchFamily="34" charset="0"/>
              <a:buChar char="•"/>
            </a:pPr>
            <a:r>
              <a:rPr lang="zh-CN" altLang="en-US" b="1">
                <a:solidFill>
                  <a:srgbClr val="0070C0"/>
                </a:solidFill>
                <a:sym typeface="+mn-ea"/>
              </a:rPr>
              <a:t>played out（资源、时间、耐心等）耗尽，用光</a:t>
            </a:r>
            <a:endParaRPr lang="zh-CN" altLang="en-US" b="1">
              <a:solidFill>
                <a:srgbClr val="0070C0"/>
              </a:solidFill>
              <a:sym typeface="+mn-ea"/>
            </a:endParaRPr>
          </a:p>
        </p:txBody>
      </p:sp>
      <p:sp>
        <p:nvSpPr>
          <p:cNvPr id="13" name="文本框 12"/>
          <p:cNvSpPr txBox="1"/>
          <p:nvPr/>
        </p:nvSpPr>
        <p:spPr>
          <a:xfrm>
            <a:off x="6671945" y="5969635"/>
            <a:ext cx="5370830" cy="645160"/>
          </a:xfrm>
          <a:prstGeom prst="rect">
            <a:avLst/>
          </a:prstGeom>
          <a:noFill/>
        </p:spPr>
        <p:txBody>
          <a:bodyPr wrap="square" rtlCol="0" anchor="t">
            <a:spAutoFit/>
          </a:bodyPr>
          <a:p>
            <a:pPr marL="285750" indent="-285750" algn="l">
              <a:buFont typeface="Arial" panose="020B0604020202020204" pitchFamily="34" charset="0"/>
              <a:buChar char="•"/>
            </a:pPr>
            <a:r>
              <a:rPr lang="zh-CN" altLang="en-US" b="1">
                <a:solidFill>
                  <a:srgbClr val="FF0000"/>
                </a:solidFill>
                <a:sym typeface="+mn-ea"/>
              </a:rPr>
              <a:t>反义语义链：</a:t>
            </a:r>
            <a:r>
              <a:rPr lang="en-US" altLang="zh-CN" b="1">
                <a:solidFill>
                  <a:srgbClr val="FF0000"/>
                </a:solidFill>
                <a:sym typeface="+mn-ea"/>
              </a:rPr>
              <a:t>replenished /restored /revived</a:t>
            </a:r>
            <a:endParaRPr lang="en-US" altLang="zh-CN" b="1">
              <a:solidFill>
                <a:srgbClr val="FF0000"/>
              </a:solidFill>
            </a:endParaRPr>
          </a:p>
          <a:p>
            <a:pPr algn="l">
              <a:buFont typeface="Arial" panose="020B0604020202020204" pitchFamily="34" charset="0"/>
            </a:pPr>
            <a:r>
              <a:rPr lang="en-US" altLang="zh-CN" b="1">
                <a:solidFill>
                  <a:srgbClr val="FF0000"/>
                </a:solidFill>
                <a:sym typeface="+mn-ea"/>
              </a:rPr>
              <a:t>                         </a:t>
            </a:r>
            <a:r>
              <a:rPr lang="zh-CN" altLang="en-US" b="1">
                <a:solidFill>
                  <a:srgbClr val="FF0000"/>
                </a:solidFill>
                <a:sym typeface="+mn-ea"/>
              </a:rPr>
              <a:t>补充</a:t>
            </a:r>
            <a:r>
              <a:rPr lang="en-US" altLang="zh-CN" b="1">
                <a:solidFill>
                  <a:srgbClr val="FF0000"/>
                </a:solidFill>
                <a:sym typeface="+mn-ea"/>
              </a:rPr>
              <a:t>/</a:t>
            </a:r>
            <a:r>
              <a:rPr lang="zh-CN" altLang="en-US" b="1">
                <a:solidFill>
                  <a:srgbClr val="FF0000"/>
                </a:solidFill>
                <a:sym typeface="+mn-ea"/>
              </a:rPr>
              <a:t>恢复</a:t>
            </a:r>
            <a:r>
              <a:rPr lang="en-US" altLang="zh-CN" b="1">
                <a:solidFill>
                  <a:srgbClr val="FF0000"/>
                </a:solidFill>
                <a:sym typeface="+mn-ea"/>
              </a:rPr>
              <a:t>/</a:t>
            </a:r>
            <a:r>
              <a:rPr lang="zh-CN" altLang="en-US" b="1">
                <a:solidFill>
                  <a:srgbClr val="FF0000"/>
                </a:solidFill>
                <a:sym typeface="+mn-ea"/>
              </a:rPr>
              <a:t>复活</a:t>
            </a:r>
            <a:endParaRPr lang="zh-CN" altLang="en-US" b="1">
              <a:solidFill>
                <a:srgbClr val="FF0000"/>
              </a:solidFill>
              <a:sym typeface="+mn-ea"/>
            </a:endParaRPr>
          </a:p>
        </p:txBody>
      </p:sp>
      <p:sp>
        <p:nvSpPr>
          <p:cNvPr id="18" name="文本框 17"/>
          <p:cNvSpPr txBox="1"/>
          <p:nvPr/>
        </p:nvSpPr>
        <p:spPr>
          <a:xfrm>
            <a:off x="47625" y="4007485"/>
            <a:ext cx="3776345" cy="398780"/>
          </a:xfrm>
          <a:prstGeom prst="rect">
            <a:avLst/>
          </a:prstGeom>
          <a:noFill/>
        </p:spPr>
        <p:txBody>
          <a:bodyPr wrap="square" rtlCol="0" anchor="t">
            <a:spAutoFit/>
          </a:bodyPr>
          <a:p>
            <a:r>
              <a:rPr lang="en-US" altLang="zh-CN" sz="2000" b="1">
                <a:solidFill>
                  <a:schemeClr val="accent6">
                    <a:lumMod val="50000"/>
                  </a:schemeClr>
                </a:solidFill>
              </a:rPr>
              <a:t> AI’s assistance/ suggestions</a:t>
            </a:r>
            <a:endParaRPr lang="en-US" altLang="zh-CN" sz="2000" b="1">
              <a:solidFill>
                <a:schemeClr val="accent6">
                  <a:lumMod val="50000"/>
                </a:schemeClr>
              </a:solidFill>
            </a:endParaRPr>
          </a:p>
        </p:txBody>
      </p:sp>
      <p:sp>
        <p:nvSpPr>
          <p:cNvPr id="19" name="文本框 18"/>
          <p:cNvSpPr txBox="1"/>
          <p:nvPr/>
        </p:nvSpPr>
        <p:spPr>
          <a:xfrm>
            <a:off x="3613150" y="4007485"/>
            <a:ext cx="3058795" cy="398780"/>
          </a:xfrm>
          <a:prstGeom prst="rect">
            <a:avLst/>
          </a:prstGeom>
          <a:noFill/>
        </p:spPr>
        <p:txBody>
          <a:bodyPr wrap="square" rtlCol="0" anchor="t">
            <a:spAutoFit/>
          </a:bodyPr>
          <a:p>
            <a:r>
              <a:rPr lang="en-US" altLang="zh-CN" sz="2000" b="1">
                <a:solidFill>
                  <a:srgbClr val="C00000"/>
                </a:solidFill>
              </a:rPr>
              <a:t>Psychological healing</a:t>
            </a:r>
            <a:endParaRPr lang="en-US" altLang="zh-CN" sz="2000" b="1">
              <a:solidFill>
                <a:srgbClr val="C00000"/>
              </a:solidFill>
            </a:endParaRPr>
          </a:p>
        </p:txBody>
      </p:sp>
      <p:sp>
        <p:nvSpPr>
          <p:cNvPr id="20" name="文本框 19"/>
          <p:cNvSpPr txBox="1"/>
          <p:nvPr/>
        </p:nvSpPr>
        <p:spPr>
          <a:xfrm>
            <a:off x="108585" y="4556760"/>
            <a:ext cx="2801620" cy="1959610"/>
          </a:xfrm>
          <a:prstGeom prst="rect">
            <a:avLst/>
          </a:prstGeom>
          <a:solidFill>
            <a:schemeClr val="accent6">
              <a:lumMod val="40000"/>
              <a:lumOff val="60000"/>
            </a:schemeClr>
          </a:solidFill>
        </p:spPr>
        <p:txBody>
          <a:bodyPr wrap="square" rtlCol="0">
            <a:noAutofit/>
          </a:bodyPr>
          <a:p>
            <a:r>
              <a:rPr lang="en-US" altLang="zh-CN" sz="1600" b="1">
                <a:latin typeface="Times New Roman" panose="02020603050405020304" charset="0"/>
                <a:cs typeface="Times New Roman" panose="02020603050405020304" charset="0"/>
              </a:rPr>
              <a:t>1.Why won’t Grandma </a:t>
            </a:r>
            <a:r>
              <a:rPr lang="en-US" altLang="zh-CN" sz="1600" b="1">
                <a:solidFill>
                  <a:srgbClr val="C00000"/>
                </a:solidFill>
                <a:latin typeface="Times New Roman" panose="02020603050405020304" charset="0"/>
                <a:cs typeface="Times New Roman" panose="02020603050405020304" charset="0"/>
              </a:rPr>
              <a:t>eat properly</a:t>
            </a:r>
            <a:r>
              <a:rPr lang="en-US" altLang="zh-CN" sz="1600" b="1">
                <a:latin typeface="Times New Roman" panose="02020603050405020304" charset="0"/>
                <a:cs typeface="Times New Roman" panose="02020603050405020304" charset="0"/>
              </a:rPr>
              <a:t>?</a:t>
            </a:r>
            <a:endParaRPr lang="en-US" altLang="zh-CN" sz="1600" b="1">
              <a:latin typeface="Times New Roman" panose="02020603050405020304" charset="0"/>
              <a:cs typeface="Times New Roman" panose="02020603050405020304" charset="0"/>
            </a:endParaRPr>
          </a:p>
          <a:p>
            <a:r>
              <a:rPr lang="en-US" altLang="zh-CN" sz="1600" b="1">
                <a:latin typeface="Times New Roman" panose="02020603050405020304" charset="0"/>
                <a:cs typeface="Times New Roman" panose="02020603050405020304" charset="0"/>
              </a:rPr>
              <a:t>2. How to help her </a:t>
            </a:r>
            <a:r>
              <a:rPr lang="en-US" altLang="zh-CN" sz="1600" b="1">
                <a:solidFill>
                  <a:srgbClr val="C00000"/>
                </a:solidFill>
                <a:latin typeface="Times New Roman" panose="02020603050405020304" charset="0"/>
                <a:cs typeface="Times New Roman" panose="02020603050405020304" charset="0"/>
              </a:rPr>
              <a:t>feel secure and needed</a:t>
            </a:r>
            <a:r>
              <a:rPr lang="en-US" altLang="zh-CN" sz="1600" b="1">
                <a:latin typeface="Times New Roman" panose="02020603050405020304" charset="0"/>
                <a:cs typeface="Times New Roman" panose="02020603050405020304" charset="0"/>
              </a:rPr>
              <a:t>.</a:t>
            </a:r>
            <a:endParaRPr lang="en-US" altLang="zh-CN" sz="1600" b="1">
              <a:latin typeface="Times New Roman" panose="02020603050405020304" charset="0"/>
              <a:cs typeface="Times New Roman" panose="02020603050405020304" charset="0"/>
            </a:endParaRPr>
          </a:p>
        </p:txBody>
      </p:sp>
      <p:pic>
        <p:nvPicPr>
          <p:cNvPr id="21" name="图片 20"/>
          <p:cNvPicPr/>
          <p:nvPr/>
        </p:nvPicPr>
        <p:blipFill>
          <a:blip r:embed="rId7"/>
          <a:stretch>
            <a:fillRect/>
          </a:stretch>
        </p:blipFill>
        <p:spPr>
          <a:xfrm>
            <a:off x="73660" y="5855970"/>
            <a:ext cx="709930" cy="81470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inVertic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arn(inVertic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20" grpId="0" animBg="1"/>
      <p:bldP spid="20" grpId="1" animBg="1"/>
      <p:bldP spid="19" grpId="0"/>
      <p:bldP spid="19" grpId="1"/>
      <p:bldP spid="17" grpId="0" animBg="1"/>
      <p:bldP spid="17" grpId="1" animBg="1"/>
      <p:bldP spid="7" grpId="0"/>
      <p:bldP spid="7" grpId="1"/>
      <p:bldP spid="11" grpId="0"/>
      <p:bldP spid="11" grpId="1"/>
      <p:bldP spid="13" grpId="0"/>
      <p:bldP spid="1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aaf09d34f035f0c3990498e6d65596e8"/>
          <p:cNvPicPr>
            <a:picLocks noChangeAspect="1"/>
          </p:cNvPicPr>
          <p:nvPr/>
        </p:nvPicPr>
        <p:blipFill>
          <a:blip r:embed="rId1"/>
          <a:stretch>
            <a:fillRect/>
          </a:stretch>
        </p:blipFill>
        <p:spPr>
          <a:xfrm>
            <a:off x="837565" y="-701040"/>
            <a:ext cx="10077450" cy="7876540"/>
          </a:xfrm>
          <a:prstGeom prst="rect">
            <a:avLst/>
          </a:prstGeom>
        </p:spPr>
      </p:pic>
      <p:sp>
        <p:nvSpPr>
          <p:cNvPr id="3" name="出自【趣你的PPT】(微信:qunideppt)：最优质的PPT资源库"/>
          <p:cNvSpPr txBox="1"/>
          <p:nvPr>
            <p:custDataLst>
              <p:tags r:id="rId2"/>
            </p:custDataLst>
          </p:nvPr>
        </p:nvSpPr>
        <p:spPr>
          <a:xfrm>
            <a:off x="1186180" y="184785"/>
            <a:ext cx="751649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a:t>
            </a: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语义连贯标词扩展法</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3"/>
          <a:stretch>
            <a:fillRect/>
          </a:stretch>
        </p:blipFill>
        <p:spPr>
          <a:xfrm>
            <a:off x="240348" y="6670358"/>
            <a:ext cx="542925" cy="200025"/>
          </a:xfrm>
          <a:prstGeom prst="rect">
            <a:avLst/>
          </a:prstGeom>
        </p:spPr>
      </p:pic>
      <p:graphicFrame>
        <p:nvGraphicFramePr>
          <p:cNvPr id="9" name="表格 8"/>
          <p:cNvGraphicFramePr/>
          <p:nvPr>
            <p:custDataLst>
              <p:tags r:id="rId4"/>
            </p:custDataLst>
          </p:nvPr>
        </p:nvGraphicFramePr>
        <p:xfrm>
          <a:off x="2238375" y="2500630"/>
          <a:ext cx="7307580" cy="3805555"/>
        </p:xfrm>
        <a:graphic>
          <a:graphicData uri="http://schemas.openxmlformats.org/drawingml/2006/table">
            <a:tbl>
              <a:tblPr>
                <a:effectLst/>
                <a:tableStyleId>{5940675A-B579-460E-94D1-54222C63F5DA}</a:tableStyleId>
              </a:tblPr>
              <a:tblGrid>
                <a:gridCol w="1604645"/>
                <a:gridCol w="755650"/>
                <a:gridCol w="4947285"/>
              </a:tblGrid>
              <a:tr h="510540">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语义连贯</a:t>
                      </a:r>
                      <a:endParaRPr lang="en-US" sz="1800" b="1">
                        <a:latin typeface="黑体" panose="02010609060101010101" charset="-122"/>
                        <a:ea typeface="黑体" panose="02010609060101010101" charset="-122"/>
                        <a:cs typeface="宋体" panose="02010600030101010101" pitchFamily="2" charset="-122"/>
                      </a:endParaRPr>
                    </a:p>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方式</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标记符号</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在续文中的协同效应</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3090">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1.在续文中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同词复现</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solidFill>
                            <a:srgbClr val="000000"/>
                          </a:solidFill>
                          <a:latin typeface="黑体" panose="02010609060101010101" charset="-122"/>
                          <a:ea typeface="黑体" panose="02010609060101010101" charset="-122"/>
                          <a:cs typeface="宋体" panose="02010600030101010101" pitchFamily="2" charset="-122"/>
                        </a:rPr>
                        <a:t>时间、地点、人物、事件保持文本的</a:t>
                      </a:r>
                      <a:r>
                        <a:rPr lang="en-US" sz="1800" b="1">
                          <a:solidFill>
                            <a:srgbClr val="C00000"/>
                          </a:solidFill>
                          <a:latin typeface="黑体" panose="02010609060101010101" charset="-122"/>
                          <a:ea typeface="黑体" panose="02010609060101010101" charset="-122"/>
                          <a:cs typeface="宋体" panose="02010600030101010101" pitchFamily="2" charset="-122"/>
                        </a:rPr>
                        <a:t>稳定性和连续性</a:t>
                      </a:r>
                      <a:endParaRPr lang="en-US" altLang="en-US" sz="1800" b="1">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235">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2.在续文中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同义复现</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None/>
                      </a:pPr>
                      <a:r>
                        <a:rPr lang="en-US" sz="1800" b="1">
                          <a:solidFill>
                            <a:srgbClr val="000000"/>
                          </a:solidFill>
                          <a:latin typeface="黑体" panose="02010609060101010101" charset="-122"/>
                          <a:ea typeface="黑体" panose="02010609060101010101" charset="-122"/>
                          <a:cs typeface="宋体" panose="02010600030101010101" pitchFamily="2" charset="-122"/>
                        </a:rPr>
                        <a:t>保持所用</a:t>
                      </a:r>
                      <a:r>
                        <a:rPr lang="en-US" sz="1800" b="1">
                          <a:solidFill>
                            <a:srgbClr val="C00000"/>
                          </a:solidFill>
                          <a:latin typeface="黑体" panose="02010609060101010101" charset="-122"/>
                          <a:ea typeface="黑体" panose="02010609060101010101" charset="-122"/>
                          <a:cs typeface="宋体" panose="02010600030101010101" pitchFamily="2" charset="-122"/>
                        </a:rPr>
                        <a:t>词语的变化性和意义的连贯性</a:t>
                      </a:r>
                      <a:endParaRPr lang="en-US" sz="1800" b="1">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7210">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3.在续文中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反义复现</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None/>
                      </a:pPr>
                      <a:r>
                        <a:rPr lang="en-US" sz="1800" b="1">
                          <a:solidFill>
                            <a:srgbClr val="000000"/>
                          </a:solidFill>
                          <a:latin typeface="黑体" panose="02010609060101010101" charset="-122"/>
                          <a:ea typeface="黑体" panose="02010609060101010101" charset="-122"/>
                          <a:cs typeface="宋体" panose="02010600030101010101" pitchFamily="2" charset="-122"/>
                        </a:rPr>
                        <a:t>反义互补的词汇衔接有助于</a:t>
                      </a:r>
                      <a:r>
                        <a:rPr lang="en-US" sz="1800" b="1">
                          <a:solidFill>
                            <a:srgbClr val="C00000"/>
                          </a:solidFill>
                          <a:latin typeface="黑体" panose="02010609060101010101" charset="-122"/>
                          <a:ea typeface="黑体" panose="02010609060101010101" charset="-122"/>
                          <a:cs typeface="宋体" panose="02010600030101010101" pitchFamily="2" charset="-122"/>
                        </a:rPr>
                        <a:t>合理地激化冲突和化解矛盾</a:t>
                      </a:r>
                      <a:endParaRPr lang="en-US" sz="1800" b="1">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54405">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4.在续文中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语义扩展</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solidFill>
                            <a:srgbClr val="000000"/>
                          </a:solidFill>
                          <a:latin typeface="黑体" panose="02010609060101010101" charset="-122"/>
                          <a:ea typeface="黑体" panose="02010609060101010101" charset="-122"/>
                          <a:cs typeface="宋体" panose="02010600030101010101" pitchFamily="2" charset="-122"/>
                        </a:rPr>
                        <a:t>相关意义的词汇出现在同一语篇中，构成以</a:t>
                      </a:r>
                      <a:r>
                        <a:rPr lang="en-US" sz="1800" b="1">
                          <a:solidFill>
                            <a:srgbClr val="C00000"/>
                          </a:solidFill>
                          <a:latin typeface="黑体" panose="02010609060101010101" charset="-122"/>
                          <a:ea typeface="黑体" panose="02010609060101010101" charset="-122"/>
                          <a:cs typeface="宋体" panose="02010600030101010101" pitchFamily="2" charset="-122"/>
                        </a:rPr>
                        <a:t>某一话题为中心的</a:t>
                      </a:r>
                      <a:r>
                        <a:rPr lang="en-US" sz="1800" b="1" u="sng">
                          <a:solidFill>
                            <a:srgbClr val="C00000"/>
                          </a:solidFill>
                          <a:latin typeface="黑体" panose="02010609060101010101" charset="-122"/>
                          <a:ea typeface="黑体" panose="02010609060101010101" charset="-122"/>
                          <a:cs typeface="宋体" panose="02010600030101010101" pitchFamily="2" charset="-122"/>
                        </a:rPr>
                        <a:t>词汇链</a:t>
                      </a:r>
                      <a:r>
                        <a:rPr lang="en-US" sz="1800" b="1">
                          <a:solidFill>
                            <a:srgbClr val="000000"/>
                          </a:solidFill>
                          <a:latin typeface="黑体" panose="02010609060101010101" charset="-122"/>
                          <a:ea typeface="黑体" panose="02010609060101010101" charset="-122"/>
                          <a:cs typeface="宋体" panose="02010600030101010101" pitchFamily="2" charset="-122"/>
                        </a:rPr>
                        <a:t>，确保整个故事</a:t>
                      </a:r>
                      <a:r>
                        <a:rPr lang="en-US" sz="1800" b="1">
                          <a:solidFill>
                            <a:srgbClr val="C00000"/>
                          </a:solidFill>
                          <a:latin typeface="黑体" panose="02010609060101010101" charset="-122"/>
                          <a:ea typeface="黑体" panose="02010609060101010101" charset="-122"/>
                          <a:cs typeface="宋体" panose="02010600030101010101" pitchFamily="2" charset="-122"/>
                        </a:rPr>
                        <a:t>情节发展的一致性、延续性和语篇的连贯性</a:t>
                      </a: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2140">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5.在续文中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意义升华</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solidFill>
                            <a:srgbClr val="000000"/>
                          </a:solidFill>
                          <a:latin typeface="黑体" panose="02010609060101010101" charset="-122"/>
                          <a:ea typeface="黑体" panose="02010609060101010101" charset="-122"/>
                          <a:cs typeface="黑体" panose="02010609060101010101" charset="-122"/>
                        </a:rPr>
                        <a:t>主题词复现，</a:t>
                      </a:r>
                      <a:r>
                        <a:rPr lang="en-US" sz="1800" b="1">
                          <a:solidFill>
                            <a:srgbClr val="C00000"/>
                          </a:solidFill>
                          <a:latin typeface="黑体" panose="02010609060101010101" charset="-122"/>
                          <a:ea typeface="黑体" panose="02010609060101010101" charset="-122"/>
                          <a:cs typeface="宋体" panose="02010600030101010101" pitchFamily="2" charset="-122"/>
                        </a:rPr>
                        <a:t>赋予新义（延伸和增强语义，激活联想，升华主题） </a:t>
                      </a:r>
                      <a:endParaRPr lang="en-US" sz="1800" b="1">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26" name="图片 25"/>
          <p:cNvPicPr>
            <a:picLocks noChangeAspect="1"/>
          </p:cNvPicPr>
          <p:nvPr>
            <p:custDataLst>
              <p:tags r:id="rId5"/>
            </p:custDataLst>
          </p:nvPr>
        </p:nvPicPr>
        <p:blipFill>
          <a:blip r:embed="rId6"/>
          <a:stretch>
            <a:fillRect/>
          </a:stretch>
        </p:blipFill>
        <p:spPr>
          <a:xfrm>
            <a:off x="8702040" y="1225550"/>
            <a:ext cx="3491865" cy="2498725"/>
          </a:xfrm>
          <a:prstGeom prst="rect">
            <a:avLst/>
          </a:prstGeom>
        </p:spPr>
      </p:pic>
      <p:sp>
        <p:nvSpPr>
          <p:cNvPr id="25" name="文本框 24"/>
          <p:cNvSpPr txBox="1"/>
          <p:nvPr/>
        </p:nvSpPr>
        <p:spPr>
          <a:xfrm>
            <a:off x="7863205" y="1383665"/>
            <a:ext cx="3698875" cy="521970"/>
          </a:xfrm>
          <a:prstGeom prst="rect">
            <a:avLst/>
          </a:prstGeom>
          <a:noFill/>
        </p:spPr>
        <p:txBody>
          <a:bodyPr wrap="square" rtlCol="0">
            <a:spAutoFit/>
          </a:bodyPr>
          <a:p>
            <a:r>
              <a:rPr lang="zh-CN" altLang="en-US" sz="2800" b="1">
                <a:solidFill>
                  <a:srgbClr val="C00000"/>
                </a:solidFill>
                <a:latin typeface="微软雅黑" panose="020B0503020204020204" charset="-122"/>
                <a:ea typeface="微软雅黑" panose="020B0503020204020204" charset="-122"/>
              </a:rPr>
              <a:t>语义连贯标词扩展法</a:t>
            </a:r>
            <a:endParaRPr lang="zh-CN" altLang="en-US" sz="2800" b="1">
              <a:solidFill>
                <a:srgbClr val="C0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7">
            <a:clrChange>
              <a:clrFrom>
                <a:srgbClr val="FCFCFC">
                  <a:alpha val="100000"/>
                </a:srgbClr>
              </a:clrFrom>
              <a:clrTo>
                <a:srgbClr val="FCFCFC">
                  <a:alpha val="100000"/>
                  <a:alpha val="0"/>
                </a:srgbClr>
              </a:clrTo>
            </a:clrChange>
          </a:blip>
          <a:srcRect/>
          <a:stretch>
            <a:fillRect/>
          </a:stretch>
        </p:blipFill>
        <p:spPr>
          <a:xfrm>
            <a:off x="368300" y="-55880"/>
            <a:ext cx="922020" cy="801370"/>
          </a:xfrm>
          <a:prstGeom prst="rect">
            <a:avLst/>
          </a:prstGeom>
        </p:spPr>
      </p:pic>
      <p:pic>
        <p:nvPicPr>
          <p:cNvPr id="5" name="图片 4"/>
          <p:cNvPicPr/>
          <p:nvPr/>
        </p:nvPicPr>
        <p:blipFill>
          <a:blip r:embed="rId8"/>
          <a:stretch>
            <a:fillRect/>
          </a:stretch>
        </p:blipFill>
        <p:spPr>
          <a:xfrm rot="20700000" flipH="1">
            <a:off x="-90170" y="-229870"/>
            <a:ext cx="904875" cy="95440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FULL_TEXT_BEAUTIFY_COPY_ID" val="45076"/>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DIAGRAM_VIRTUALLY_FRAME" val="{&quot;height&quot;:260.65,&quot;left&quot;:602.45,&quot;top&quot;:153.3,&quot;width&quot;:347.55}"/>
</p:tagLst>
</file>

<file path=ppt/tags/tag102.xml><?xml version="1.0" encoding="utf-8"?>
<p:tagLst xmlns:p="http://schemas.openxmlformats.org/presentationml/2006/main">
  <p:tag name="KSO_WM_DIAGRAM_VIRTUALLY_FRAME" val="{&quot;height&quot;:260.65,&quot;left&quot;:602.45,&quot;top&quot;:153.3,&quot;width&quot;:347.55}"/>
</p:tagLst>
</file>

<file path=ppt/tags/tag103.xml><?xml version="1.0" encoding="utf-8"?>
<p:tagLst xmlns:p="http://schemas.openxmlformats.org/presentationml/2006/main">
  <p:tag name="KSO_WM_DIAGRAM_VIRTUALLY_FRAME" val="{&quot;height&quot;:260.65,&quot;left&quot;:602.45,&quot;top&quot;:153.3,&quot;width&quot;:347.55}"/>
</p:tagLst>
</file>

<file path=ppt/tags/tag104.xml><?xml version="1.0" encoding="utf-8"?>
<p:tagLst xmlns:p="http://schemas.openxmlformats.org/presentationml/2006/main">
  <p:tag name="KSO_WM_DIAGRAM_VIRTUALLY_FRAME" val="{&quot;height&quot;:260.65,&quot;left&quot;:602.45,&quot;top&quot;:153.3,&quot;width&quot;:347.55}"/>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TABLE_ENDDRAG_ORIGIN_RECT" val="448*640"/>
  <p:tag name="TABLE_ENDDRAG_RECT" val="17*80*448*640"/>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FULL_TEXT_BEAUTIFY_COPY_ID" val="45077"/>
</p:tagLst>
</file>

<file path=ppt/tags/tag110.xml><?xml version="1.0" encoding="utf-8"?>
<p:tagLst xmlns:p="http://schemas.openxmlformats.org/presentationml/2006/main">
  <p:tag name="TABLE_ENDDRAG_ORIGIN_RECT" val="943*451"/>
  <p:tag name="TABLE_ENDDRAG_RECT" val="9*64*943*451"/>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TABLE_ENDDRAG_ORIGIN_RECT" val="942*364"/>
  <p:tag name="TABLE_ENDDRAG_RECT" val="10*62*942*364"/>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TABLE_ENDDRAG_ORIGIN_RECT" val="942*364"/>
  <p:tag name="TABLE_ENDDRAG_RECT" val="10*62*942*364"/>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FULL_TEXT_BEAUTIFY_COPY_ID" val="45078"/>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3.xml><?xml version="1.0" encoding="utf-8"?>
<p:tagLst xmlns:p="http://schemas.openxmlformats.org/presentationml/2006/main">
  <p:tag name="KSO_WM_FULL_TEXT_BEAUTIFY_COPY_ID" val="45079"/>
</p:tagLst>
</file>

<file path=ppt/tags/tag14.xml><?xml version="1.0" encoding="utf-8"?>
<p:tagLst xmlns:p="http://schemas.openxmlformats.org/presentationml/2006/main">
  <p:tag name="KSO_WM_FULL_TEXT_BEAUTIFY_COPY_ID" val="45080"/>
</p:tagLst>
</file>

<file path=ppt/tags/tag15.xml><?xml version="1.0" encoding="utf-8"?>
<p:tagLst xmlns:p="http://schemas.openxmlformats.org/presentationml/2006/main">
  <p:tag name="KSO_WM_FULL_TEXT_BEAUTIFY_COPY_ID" val="45081"/>
</p:tagLst>
</file>

<file path=ppt/tags/tag16.xml><?xml version="1.0" encoding="utf-8"?>
<p:tagLst xmlns:p="http://schemas.openxmlformats.org/presentationml/2006/main">
  <p:tag name="KSO_WM_FULL_TEXT_BEAUTIFY_COPY_ID" val="45082"/>
</p:tagLst>
</file>

<file path=ppt/tags/tag17.xml><?xml version="1.0" encoding="utf-8"?>
<p:tagLst xmlns:p="http://schemas.openxmlformats.org/presentationml/2006/main">
  <p:tag name="KSO_WM_FULL_TEXT_BEAUTIFY_COPY_ID" val="45083"/>
</p:tagLst>
</file>

<file path=ppt/tags/tag18.xml><?xml version="1.0" encoding="utf-8"?>
<p:tagLst xmlns:p="http://schemas.openxmlformats.org/presentationml/2006/main">
  <p:tag name="KSO_WM_FULL_TEXT_BEAUTIFY_COPY_ID" val="45084"/>
</p:tagLst>
</file>

<file path=ppt/tags/tag19.xml><?xml version="1.0" encoding="utf-8"?>
<p:tagLst xmlns:p="http://schemas.openxmlformats.org/presentationml/2006/main">
  <p:tag name="KSO_WM_FULL_TEXT_BEAUTIFY_COPY_ID" val="45085"/>
</p:tagLst>
</file>

<file path=ppt/tags/tag2.xml><?xml version="1.0" encoding="utf-8"?>
<p:tagLst xmlns:p="http://schemas.openxmlformats.org/presentationml/2006/main">
  <p:tag name="KSO_WM_FULL_TEXT_BEAUTIFY_COPY_ID" val="45061"/>
</p:tagLst>
</file>

<file path=ppt/tags/tag20.xml><?xml version="1.0" encoding="utf-8"?>
<p:tagLst xmlns:p="http://schemas.openxmlformats.org/presentationml/2006/main">
  <p:tag name="KSO_WM_FULL_TEXT_BEAUTIFY_COPY_ID" val="45086"/>
</p:tagLst>
</file>

<file path=ppt/tags/tag21.xml><?xml version="1.0" encoding="utf-8"?>
<p:tagLst xmlns:p="http://schemas.openxmlformats.org/presentationml/2006/main">
  <p:tag name="KSO_WM_FULL_TEXT_BEAUTIFY_COPY_ID" val="45087"/>
</p:tagLst>
</file>

<file path=ppt/tags/tag22.xml><?xml version="1.0" encoding="utf-8"?>
<p:tagLst xmlns:p="http://schemas.openxmlformats.org/presentationml/2006/main">
  <p:tag name="KSO_WM_FULL_TEXT_BEAUTIFY_COPY_ID" val="45088"/>
</p:tagLst>
</file>

<file path=ppt/tags/tag23.xml><?xml version="1.0" encoding="utf-8"?>
<p:tagLst xmlns:p="http://schemas.openxmlformats.org/presentationml/2006/main">
  <p:tag name="KSO_WM_FULL_TEXT_BEAUTIFY_COPY_ID" val="45089"/>
</p:tagLst>
</file>

<file path=ppt/tags/tag24.xml><?xml version="1.0" encoding="utf-8"?>
<p:tagLst xmlns:p="http://schemas.openxmlformats.org/presentationml/2006/main">
  <p:tag name="KSO_WM_FULL_TEXT_BEAUTIFY_COPY_ID" val="45090"/>
</p:tagLst>
</file>

<file path=ppt/tags/tag25.xml><?xml version="1.0" encoding="utf-8"?>
<p:tagLst xmlns:p="http://schemas.openxmlformats.org/presentationml/2006/main">
  <p:tag name="KSO_WM_FULL_TEXT_BEAUTIFY_COPY_ID" val="45091"/>
</p:tagLst>
</file>

<file path=ppt/tags/tag26.xml><?xml version="1.0" encoding="utf-8"?>
<p:tagLst xmlns:p="http://schemas.openxmlformats.org/presentationml/2006/main">
  <p:tag name="KSO_WM_FULL_TEXT_BEAUTIFY_COPY_ID" val="45092"/>
</p:tagLst>
</file>

<file path=ppt/tags/tag27.xml><?xml version="1.0" encoding="utf-8"?>
<p:tagLst xmlns:p="http://schemas.openxmlformats.org/presentationml/2006/main">
  <p:tag name="KSO_WM_FULL_TEXT_BEAUTIFY_COPY_ID" val="45093"/>
</p:tagLst>
</file>

<file path=ppt/tags/tag28.xml><?xml version="1.0" encoding="utf-8"?>
<p:tagLst xmlns:p="http://schemas.openxmlformats.org/presentationml/2006/main">
  <p:tag name="KSO_WM_FULL_TEXT_BEAUTIFY_COPY_ID" val="45094"/>
</p:tagLst>
</file>

<file path=ppt/tags/tag29.xml><?xml version="1.0" encoding="utf-8"?>
<p:tagLst xmlns:p="http://schemas.openxmlformats.org/presentationml/2006/main">
  <p:tag name="KSO_WM_FULL_TEXT_BEAUTIFY_COPY_ID" val="45095"/>
</p:tagLst>
</file>

<file path=ppt/tags/tag3.xml><?xml version="1.0" encoding="utf-8"?>
<p:tagLst xmlns:p="http://schemas.openxmlformats.org/presentationml/2006/main">
  <p:tag name="KSO_WM_FULL_TEXT_BEAUTIFY_COPY_ID" val="45062"/>
</p:tagLst>
</file>

<file path=ppt/tags/tag30.xml><?xml version="1.0" encoding="utf-8"?>
<p:tagLst xmlns:p="http://schemas.openxmlformats.org/presentationml/2006/main">
  <p:tag name="KSO_WM_FULL_TEXT_BEAUTIFY_COPY_ID" val="45096"/>
</p:tagLst>
</file>

<file path=ppt/tags/tag31.xml><?xml version="1.0" encoding="utf-8"?>
<p:tagLst xmlns:p="http://schemas.openxmlformats.org/presentationml/2006/main">
  <p:tag name="KSO_WM_FULL_TEXT_BEAUTIFY_COPY_ID" val="45097"/>
</p:tagLst>
</file>

<file path=ppt/tags/tag32.xml><?xml version="1.0" encoding="utf-8"?>
<p:tagLst xmlns:p="http://schemas.openxmlformats.org/presentationml/2006/main">
  <p:tag name="KSO_WM_FULL_TEXT_BEAUTIFY_COPY_ID" val="45098"/>
</p:tagLst>
</file>

<file path=ppt/tags/tag33.xml><?xml version="1.0" encoding="utf-8"?>
<p:tagLst xmlns:p="http://schemas.openxmlformats.org/presentationml/2006/main">
  <p:tag name="KSO_WM_FULL_TEXT_BEAUTIFY_COPY_ID" val="45099"/>
</p:tagLst>
</file>

<file path=ppt/tags/tag34.xml><?xml version="1.0" encoding="utf-8"?>
<p:tagLst xmlns:p="http://schemas.openxmlformats.org/presentationml/2006/main">
  <p:tag name="KSO_WM_FULL_TEXT_BEAUTIFY_COPY_ID" val="45100"/>
</p:tagLst>
</file>

<file path=ppt/tags/tag35.xml><?xml version="1.0" encoding="utf-8"?>
<p:tagLst xmlns:p="http://schemas.openxmlformats.org/presentationml/2006/main">
  <p:tag name="KSO_WM_FULL_TEXT_BEAUTIFY_COPY_ID" val="45101"/>
</p:tagLst>
</file>

<file path=ppt/tags/tag36.xml><?xml version="1.0" encoding="utf-8"?>
<p:tagLst xmlns:p="http://schemas.openxmlformats.org/presentationml/2006/main">
  <p:tag name="KSO_WM_FULL_TEXT_BEAUTIFY_COPY_ID" val="45102"/>
</p:tagLst>
</file>

<file path=ppt/tags/tag37.xml><?xml version="1.0" encoding="utf-8"?>
<p:tagLst xmlns:p="http://schemas.openxmlformats.org/presentationml/2006/main">
  <p:tag name="KSO_WM_FULL_TEXT_BEAUTIFY_COPY_ID" val="45103"/>
</p:tagLst>
</file>

<file path=ppt/tags/tag38.xml><?xml version="1.0" encoding="utf-8"?>
<p:tagLst xmlns:p="http://schemas.openxmlformats.org/presentationml/2006/main">
  <p:tag name="KSO_WM_FULL_TEXT_BEAUTIFY_COPY_ID" val="45104"/>
</p:tagLst>
</file>

<file path=ppt/tags/tag39.xml><?xml version="1.0" encoding="utf-8"?>
<p:tagLst xmlns:p="http://schemas.openxmlformats.org/presentationml/2006/main">
  <p:tag name="KSO_WM_FULL_TEXT_BEAUTIFY_COPY_ID" val="45105"/>
</p:tagLst>
</file>

<file path=ppt/tags/tag4.xml><?xml version="1.0" encoding="utf-8"?>
<p:tagLst xmlns:p="http://schemas.openxmlformats.org/presentationml/2006/main">
  <p:tag name="KSO_WM_FULL_TEXT_BEAUTIFY_COPY_ID" val="45063"/>
</p:tagLst>
</file>

<file path=ppt/tags/tag40.xml><?xml version="1.0" encoding="utf-8"?>
<p:tagLst xmlns:p="http://schemas.openxmlformats.org/presentationml/2006/main">
  <p:tag name="KSO_WM_FULL_TEXT_BEAUTIFY_COPY_ID" val="45106"/>
</p:tagLst>
</file>

<file path=ppt/tags/tag41.xml><?xml version="1.0" encoding="utf-8"?>
<p:tagLst xmlns:p="http://schemas.openxmlformats.org/presentationml/2006/main">
  <p:tag name="KSO_WM_FULL_TEXT_BEAUTIFY_COPY_ID" val="45107"/>
</p:tagLst>
</file>

<file path=ppt/tags/tag42.xml><?xml version="1.0" encoding="utf-8"?>
<p:tagLst xmlns:p="http://schemas.openxmlformats.org/presentationml/2006/main">
  <p:tag name="KSO_WM_FULL_TEXT_BEAUTIFY_COPY_ID" val="45108"/>
</p:tagLst>
</file>

<file path=ppt/tags/tag43.xml><?xml version="1.0" encoding="utf-8"?>
<p:tagLst xmlns:p="http://schemas.openxmlformats.org/presentationml/2006/main">
  <p:tag name="KSO_WM_FULL_TEXT_BEAUTIFY_COPY_ID" val="45109"/>
</p:tagLst>
</file>

<file path=ppt/tags/tag44.xml><?xml version="1.0" encoding="utf-8"?>
<p:tagLst xmlns:p="http://schemas.openxmlformats.org/presentationml/2006/main">
  <p:tag name="KSO_WM_FULL_TEXT_BEAUTIFY_COPY_ID" val="45110"/>
</p:tagLst>
</file>

<file path=ppt/tags/tag45.xml><?xml version="1.0" encoding="utf-8"?>
<p:tagLst xmlns:p="http://schemas.openxmlformats.org/presentationml/2006/main">
  <p:tag name="KSO_WM_FULL_TEXT_BEAUTIFY_COPY_ID" val="45111"/>
</p:tagLst>
</file>

<file path=ppt/tags/tag46.xml><?xml version="1.0" encoding="utf-8"?>
<p:tagLst xmlns:p="http://schemas.openxmlformats.org/presentationml/2006/main">
  <p:tag name="KSO_WM_FULL_TEXT_BEAUTIFY_COPY_ID" val="45112"/>
</p:tagLst>
</file>

<file path=ppt/tags/tag47.xml><?xml version="1.0" encoding="utf-8"?>
<p:tagLst xmlns:p="http://schemas.openxmlformats.org/presentationml/2006/main">
  <p:tag name="KSO_WM_FULL_TEXT_BEAUTIFY_COPY_ID" val="45113"/>
</p:tagLst>
</file>

<file path=ppt/tags/tag48.xml><?xml version="1.0" encoding="utf-8"?>
<p:tagLst xmlns:p="http://schemas.openxmlformats.org/presentationml/2006/main">
  <p:tag name="KSO_WM_FULL_TEXT_BEAUTIFY_COPY_ID" val="45114"/>
</p:tagLst>
</file>

<file path=ppt/tags/tag49.xml><?xml version="1.0" encoding="utf-8"?>
<p:tagLst xmlns:p="http://schemas.openxmlformats.org/presentationml/2006/main">
  <p:tag name="KSO_WM_FULL_TEXT_BEAUTIFY_COPY_ID" val="45115"/>
</p:tagLst>
</file>

<file path=ppt/tags/tag5.xml><?xml version="1.0" encoding="utf-8"?>
<p:tagLst xmlns:p="http://schemas.openxmlformats.org/presentationml/2006/main">
  <p:tag name="KSO_WM_FULL_TEXT_BEAUTIFY_COPY_ID" val="45065"/>
</p:tagLst>
</file>

<file path=ppt/tags/tag50.xml><?xml version="1.0" encoding="utf-8"?>
<p:tagLst xmlns:p="http://schemas.openxmlformats.org/presentationml/2006/main">
  <p:tag name="KSO_WM_FULL_TEXT_BEAUTIFY_COPY_ID" val="45116"/>
</p:tagLst>
</file>

<file path=ppt/tags/tag51.xml><?xml version="1.0" encoding="utf-8"?>
<p:tagLst xmlns:p="http://schemas.openxmlformats.org/presentationml/2006/main">
  <p:tag name="KSO_WM_FULL_TEXT_BEAUTIFY_COPY_ID" val="45117"/>
</p:tagLst>
</file>

<file path=ppt/tags/tag52.xml><?xml version="1.0" encoding="utf-8"?>
<p:tagLst xmlns:p="http://schemas.openxmlformats.org/presentationml/2006/main">
  <p:tag name="KSO_WM_FULL_TEXT_BEAUTIFY_COPY_ID" val="45118"/>
</p:tagLst>
</file>

<file path=ppt/tags/tag53.xml><?xml version="1.0" encoding="utf-8"?>
<p:tagLst xmlns:p="http://schemas.openxmlformats.org/presentationml/2006/main">
  <p:tag name="KSO_WM_FULL_TEXT_BEAUTIFY_COPY_ID" val="45119"/>
</p:tagLst>
</file>

<file path=ppt/tags/tag54.xml><?xml version="1.0" encoding="utf-8"?>
<p:tagLst xmlns:p="http://schemas.openxmlformats.org/presentationml/2006/main">
  <p:tag name="KSO_WM_FULL_TEXT_BEAUTIFY_COPY_ID" val="45120"/>
</p:tagLst>
</file>

<file path=ppt/tags/tag55.xml><?xml version="1.0" encoding="utf-8"?>
<p:tagLst xmlns:p="http://schemas.openxmlformats.org/presentationml/2006/main">
  <p:tag name="KSO_WM_FULL_TEXT_BEAUTIFY_COPY_ID" val="45121"/>
</p:tagLst>
</file>

<file path=ppt/tags/tag56.xml><?xml version="1.0" encoding="utf-8"?>
<p:tagLst xmlns:p="http://schemas.openxmlformats.org/presentationml/2006/main">
  <p:tag name="KSO_WM_FULL_TEXT_BEAUTIFY_COPY_ID" val="45122"/>
</p:tagLst>
</file>

<file path=ppt/tags/tag57.xml><?xml version="1.0" encoding="utf-8"?>
<p:tagLst xmlns:p="http://schemas.openxmlformats.org/presentationml/2006/main">
  <p:tag name="KSO_WM_FULL_TEXT_BEAUTIFY_COPY_ID" val="45123"/>
</p:tagLst>
</file>

<file path=ppt/tags/tag58.xml><?xml version="1.0" encoding="utf-8"?>
<p:tagLst xmlns:p="http://schemas.openxmlformats.org/presentationml/2006/main">
  <p:tag name="KSO_WM_FULL_TEXT_BEAUTIFY_COPY_ID" val="45124"/>
</p:tagLst>
</file>

<file path=ppt/tags/tag59.xml><?xml version="1.0" encoding="utf-8"?>
<p:tagLst xmlns:p="http://schemas.openxmlformats.org/presentationml/2006/main">
  <p:tag name="KSO_WM_FULL_TEXT_BEAUTIFY_COPY_ID" val="45125"/>
</p:tagLst>
</file>

<file path=ppt/tags/tag6.xml><?xml version="1.0" encoding="utf-8"?>
<p:tagLst xmlns:p="http://schemas.openxmlformats.org/presentationml/2006/main">
  <p:tag name="KSO_WM_FULL_TEXT_BEAUTIFY_COPY_ID" val="45069"/>
</p:tagLst>
</file>

<file path=ppt/tags/tag60.xml><?xml version="1.0" encoding="utf-8"?>
<p:tagLst xmlns:p="http://schemas.openxmlformats.org/presentationml/2006/main">
  <p:tag name="KSO_WM_FULL_TEXT_BEAUTIFY_COPY_ID" val="45126"/>
</p:tagLst>
</file>

<file path=ppt/tags/tag61.xml><?xml version="1.0" encoding="utf-8"?>
<p:tagLst xmlns:p="http://schemas.openxmlformats.org/presentationml/2006/main">
  <p:tag name="KSO_WM_FULL_TEXT_BEAUTIFY_COPY_ID" val="45127"/>
</p:tagLst>
</file>

<file path=ppt/tags/tag62.xml><?xml version="1.0" encoding="utf-8"?>
<p:tagLst xmlns:p="http://schemas.openxmlformats.org/presentationml/2006/main">
  <p:tag name="KSO_WM_FULL_TEXT_BEAUTIFY_COPY_ID" val="45128"/>
</p:tagLst>
</file>

<file path=ppt/tags/tag63.xml><?xml version="1.0" encoding="utf-8"?>
<p:tagLst xmlns:p="http://schemas.openxmlformats.org/presentationml/2006/main">
  <p:tag name="KSO_WM_FULL_TEXT_BEAUTIFY_COPY_ID" val="45129"/>
</p:tagLst>
</file>

<file path=ppt/tags/tag64.xml><?xml version="1.0" encoding="utf-8"?>
<p:tagLst xmlns:p="http://schemas.openxmlformats.org/presentationml/2006/main">
  <p:tag name="KSO_WM_FULL_TEXT_BEAUTIFY_COPY_ID" val="45130"/>
</p:tagLst>
</file>

<file path=ppt/tags/tag65.xml><?xml version="1.0" encoding="utf-8"?>
<p:tagLst xmlns:p="http://schemas.openxmlformats.org/presentationml/2006/main">
  <p:tag name="KSO_WM_FULL_TEXT_BEAUTIFY_COPY_ID" val="45131"/>
</p:tagLst>
</file>

<file path=ppt/tags/tag66.xml><?xml version="1.0" encoding="utf-8"?>
<p:tagLst xmlns:p="http://schemas.openxmlformats.org/presentationml/2006/main">
  <p:tag name="KSO_WM_FULL_TEXT_BEAUTIFY_COPY_ID" val="45133"/>
</p:tagLst>
</file>

<file path=ppt/tags/tag67.xml><?xml version="1.0" encoding="utf-8"?>
<p:tagLst xmlns:p="http://schemas.openxmlformats.org/presentationml/2006/main">
  <p:tag name="KSO_WM_FULL_TEXT_BEAUTIFY_COPY_ID" val="45134"/>
</p:tagLst>
</file>

<file path=ppt/tags/tag68.xml><?xml version="1.0" encoding="utf-8"?>
<p:tagLst xmlns:p="http://schemas.openxmlformats.org/presentationml/2006/main">
  <p:tag name="KSO_WM_FULL_TEXT_BEAUTIFY_COPY_ID" val="45135"/>
</p:tagLst>
</file>

<file path=ppt/tags/tag69.xml><?xml version="1.0" encoding="utf-8"?>
<p:tagLst xmlns:p="http://schemas.openxmlformats.org/presentationml/2006/main">
  <p:tag name="KSO_WM_FULL_TEXT_BEAUTIFY_COPY_ID" val="45137"/>
</p:tagLst>
</file>

<file path=ppt/tags/tag7.xml><?xml version="1.0" encoding="utf-8"?>
<p:tagLst xmlns:p="http://schemas.openxmlformats.org/presentationml/2006/main">
  <p:tag name="KSO_WM_FULL_TEXT_BEAUTIFY_COPY_ID" val="45072"/>
</p:tagLst>
</file>

<file path=ppt/tags/tag70.xml><?xml version="1.0" encoding="utf-8"?>
<p:tagLst xmlns:p="http://schemas.openxmlformats.org/presentationml/2006/main">
  <p:tag name="KSO_WM_FULL_TEXT_BEAUTIFY_COPY_ID" val="45138"/>
</p:tagLst>
</file>

<file path=ppt/tags/tag71.xml><?xml version="1.0" encoding="utf-8"?>
<p:tagLst xmlns:p="http://schemas.openxmlformats.org/presentationml/2006/main">
  <p:tag name="KSO_WM_FULL_TEXT_BEAUTIFY_COPY_ID" val="45140"/>
</p:tagLst>
</file>

<file path=ppt/tags/tag72.xml><?xml version="1.0" encoding="utf-8"?>
<p:tagLst xmlns:p="http://schemas.openxmlformats.org/presentationml/2006/main">
  <p:tag name="KSO_WM_FULL_TEXT_BEAUTIFY_COPY_ID" val="45141"/>
</p:tagLst>
</file>

<file path=ppt/tags/tag73.xml><?xml version="1.0" encoding="utf-8"?>
<p:tagLst xmlns:p="http://schemas.openxmlformats.org/presentationml/2006/main">
  <p:tag name="KSO_WM_FULL_TEXT_BEAUTIFY_COPY_ID" val="45143"/>
</p:tagLst>
</file>

<file path=ppt/tags/tag74.xml><?xml version="1.0" encoding="utf-8"?>
<p:tagLst xmlns:p="http://schemas.openxmlformats.org/presentationml/2006/main">
  <p:tag name="KSO_WM_FULL_TEXT_BEAUTIFY_COPY_ID" val="45144"/>
</p:tagLst>
</file>

<file path=ppt/tags/tag75.xml><?xml version="1.0" encoding="utf-8"?>
<p:tagLst xmlns:p="http://schemas.openxmlformats.org/presentationml/2006/main">
  <p:tag name="KSO_WM_FULL_TEXT_BEAUTIFY_COPY_ID" val="45145"/>
</p:tagLst>
</file>

<file path=ppt/tags/tag76.xml><?xml version="1.0" encoding="utf-8"?>
<p:tagLst xmlns:p="http://schemas.openxmlformats.org/presentationml/2006/main">
  <p:tag name="KSO_WM_FULL_TEXT_BEAUTIFY_COPY_ID" val="45147"/>
</p:tagLst>
</file>

<file path=ppt/tags/tag77.xml><?xml version="1.0" encoding="utf-8"?>
<p:tagLst xmlns:p="http://schemas.openxmlformats.org/presentationml/2006/main">
  <p:tag name="KSO_WM_FULL_TEXT_BEAUTIFY_COPY_ID" val="45148"/>
</p:tagLst>
</file>

<file path=ppt/tags/tag78.xml><?xml version="1.0" encoding="utf-8"?>
<p:tagLst xmlns:p="http://schemas.openxmlformats.org/presentationml/2006/main">
  <p:tag name="KSO_WM_FULL_TEXT_BEAUTIFY_COPY_ID" val="45149"/>
</p:tagLst>
</file>

<file path=ppt/tags/tag79.xml><?xml version="1.0" encoding="utf-8"?>
<p:tagLst xmlns:p="http://schemas.openxmlformats.org/presentationml/2006/main">
  <p:tag name="KSO_WM_FULL_TEXT_BEAUTIFY_COPY_ID" val="45150"/>
</p:tagLst>
</file>

<file path=ppt/tags/tag8.xml><?xml version="1.0" encoding="utf-8"?>
<p:tagLst xmlns:p="http://schemas.openxmlformats.org/presentationml/2006/main">
  <p:tag name="KSO_WM_FULL_TEXT_BEAUTIFY_COPY_ID" val="45073"/>
</p:tagLst>
</file>

<file path=ppt/tags/tag80.xml><?xml version="1.0" encoding="utf-8"?>
<p:tagLst xmlns:p="http://schemas.openxmlformats.org/presentationml/2006/main">
  <p:tag name="KSO_WM_FULL_TEXT_BEAUTIFY_COPY_ID" val="45151"/>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FULL_TEXT_BEAUTIFY_COPY_ID" val="45074"/>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夏雨家 https://xnwe.taobao.com/">
  <a:themeElements>
    <a:clrScheme name="MC-欧美风主题色">
      <a:dk1>
        <a:srgbClr val="000000"/>
      </a:dk1>
      <a:lt1>
        <a:srgbClr val="FFFFFF"/>
      </a:lt1>
      <a:dk2>
        <a:srgbClr val="44546A"/>
      </a:dk2>
      <a:lt2>
        <a:srgbClr val="E7E6E6"/>
      </a:lt2>
      <a:accent1>
        <a:srgbClr val="268F9C"/>
      </a:accent1>
      <a:accent2>
        <a:srgbClr val="2A566E"/>
      </a:accent2>
      <a:accent3>
        <a:srgbClr val="D71D49"/>
      </a:accent3>
      <a:accent4>
        <a:srgbClr val="268F9C"/>
      </a:accent4>
      <a:accent5>
        <a:srgbClr val="2A566E"/>
      </a:accent5>
      <a:accent6>
        <a:srgbClr val="D71D49"/>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版权归“一起课件”所有   ">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24787</Words>
  <Application>WPS 演示</Application>
  <PresentationFormat>宽屏</PresentationFormat>
  <Paragraphs>580</Paragraphs>
  <Slides>26</Slides>
  <Notes>4</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26</vt:i4>
      </vt:variant>
    </vt:vector>
  </HeadingPairs>
  <TitlesOfParts>
    <vt:vector size="46" baseType="lpstr">
      <vt:lpstr>Arial</vt:lpstr>
      <vt:lpstr>宋体</vt:lpstr>
      <vt:lpstr>Wingdings</vt:lpstr>
      <vt:lpstr>微软雅黑</vt:lpstr>
      <vt:lpstr>Something Fishy</vt:lpstr>
      <vt:lpstr>Wingdings</vt:lpstr>
      <vt:lpstr>Calibri</vt:lpstr>
      <vt:lpstr>黑体</vt:lpstr>
      <vt:lpstr>Times New Roman</vt:lpstr>
      <vt:lpstr>Times New Roman</vt:lpstr>
      <vt:lpstr>Arial Unicode MS</vt:lpstr>
      <vt:lpstr>等线</vt:lpstr>
      <vt:lpstr>Impact</vt:lpstr>
      <vt:lpstr>等线 Light</vt:lpstr>
      <vt:lpstr>HelveticaNeue</vt:lpstr>
      <vt:lpstr>华文新魏</vt:lpstr>
      <vt:lpstr>Segoe Print</vt:lpstr>
      <vt:lpstr>夏雨家 https://xnwe.taobao.com/</vt:lpstr>
      <vt:lpstr>1_Office 主题</vt:lpstr>
      <vt:lpstr>版权归“一起课件”所有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Wiesen</cp:lastModifiedBy>
  <cp:revision>372</cp:revision>
  <dcterms:created xsi:type="dcterms:W3CDTF">2019-06-19T02:08:00Z</dcterms:created>
  <dcterms:modified xsi:type="dcterms:W3CDTF">2025-12-24T02:45:04Z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y fmtid="{D5CDD505-2E9C-101B-9397-08002B2CF9AE}" pid="3" name="ICV">
    <vt:lpwstr>2BB7F20771F243EDA66B4605FB59DA8D_13</vt:lpwstr>
  </property>
</Properties>
</file>